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4.xml" ContentType="application/vnd.openxmlformats-officedocument.presentationml.slideLayout+xml"/>
  <Override PartName="/ppt/theme/theme5.xml" ContentType="application/vnd.openxmlformats-officedocument.theme+xml"/>
  <Override PartName="/ppt/slideLayouts/slideLayout5.xml" ContentType="application/vnd.openxmlformats-officedocument.presentationml.slideLayout+xml"/>
  <Override PartName="/ppt/theme/theme6.xml" ContentType="application/vnd.openxmlformats-officedocument.theme+xml"/>
  <Override PartName="/ppt/slideLayouts/slideLayout6.xml" ContentType="application/vnd.openxmlformats-officedocument.presentationml.slideLayout+xml"/>
  <Override PartName="/ppt/theme/theme7.xml" ContentType="application/vnd.openxmlformats-officedocument.theme+xml"/>
  <Override PartName="/ppt/slideLayouts/slideLayout7.xml" ContentType="application/vnd.openxmlformats-officedocument.presentationml.slideLayout+xml"/>
  <Override PartName="/ppt/theme/theme8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9.xml" ContentType="application/vnd.openxmlformats-officedocument.theme+xml"/>
  <Override PartName="/ppt/slideLayouts/slideLayout31.xml" ContentType="application/vnd.openxmlformats-officedocument.presentationml.slideLayout+xml"/>
  <Override PartName="/ppt/theme/theme10.xml" ContentType="application/vnd.openxmlformats-officedocument.theme+xml"/>
  <Override PartName="/ppt/slideLayouts/slideLayout32.xml" ContentType="application/vnd.openxmlformats-officedocument.presentationml.slideLayout+xml"/>
  <Override PartName="/ppt/theme/theme11.xml" ContentType="application/vnd.openxmlformats-officedocument.theme+xml"/>
  <Override PartName="/ppt/slideLayouts/slideLayout33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9" r:id="rId1"/>
    <p:sldMasterId id="2147483799" r:id="rId2"/>
    <p:sldMasterId id="2147483801" r:id="rId3"/>
    <p:sldMasterId id="2147483803" r:id="rId4"/>
    <p:sldMasterId id="2147483805" r:id="rId5"/>
    <p:sldMasterId id="2147483807" r:id="rId6"/>
    <p:sldMasterId id="2147483809" r:id="rId7"/>
    <p:sldMasterId id="2147483812" r:id="rId8"/>
    <p:sldMasterId id="2147483814" r:id="rId9"/>
    <p:sldMasterId id="2147483865" r:id="rId10"/>
    <p:sldMasterId id="2147483870" r:id="rId11"/>
    <p:sldMasterId id="2147483872" r:id="rId12"/>
  </p:sldMasterIdLst>
  <p:notesMasterIdLst>
    <p:notesMasterId r:id="rId21"/>
  </p:notesMasterIdLst>
  <p:handoutMasterIdLst>
    <p:handoutMasterId r:id="rId22"/>
  </p:handoutMasterIdLst>
  <p:sldIdLst>
    <p:sldId id="275" r:id="rId13"/>
    <p:sldId id="270" r:id="rId14"/>
    <p:sldId id="271" r:id="rId15"/>
    <p:sldId id="276" r:id="rId16"/>
    <p:sldId id="272" r:id="rId17"/>
    <p:sldId id="279" r:id="rId18"/>
    <p:sldId id="280" r:id="rId19"/>
    <p:sldId id="273" r:id="rId20"/>
  </p:sldIdLst>
  <p:sldSz cx="12192000" cy="6858000"/>
  <p:notesSz cx="6797675" cy="992822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FFFF"/>
    <a:srgbClr val="0066B3"/>
    <a:srgbClr val="408CFF"/>
    <a:srgbClr val="009900"/>
    <a:srgbClr val="006BFA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83" autoAdjust="0"/>
    <p:restoredTop sz="94660"/>
  </p:normalViewPr>
  <p:slideViewPr>
    <p:cSldViewPr>
      <p:cViewPr varScale="1">
        <p:scale>
          <a:sx n="111" d="100"/>
          <a:sy n="111" d="100"/>
        </p:scale>
        <p:origin x="576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184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2"/>
            <a:ext cx="2946399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80" tIns="45691" rIns="91380" bIns="45691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93" y="2"/>
            <a:ext cx="2946399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80" tIns="45691" rIns="91380" bIns="45691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EE49B312-BEE2-418B-9829-8C3905DC906E}" type="datetimeFigureOut">
              <a:rPr lang="de-DE"/>
              <a:pPr>
                <a:defRPr/>
              </a:pPr>
              <a:t>05.08.2026</a:t>
            </a:fld>
            <a:endParaRPr lang="de-DE"/>
          </a:p>
        </p:txBody>
      </p:sp>
      <p:sp>
        <p:nvSpPr>
          <p:cNvPr id="2129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429753"/>
            <a:ext cx="2946399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80" tIns="45691" rIns="91380" bIns="45691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129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93" y="9429753"/>
            <a:ext cx="2946399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80" tIns="45691" rIns="91380" bIns="45691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2DEA6252-F011-4488-A570-8E948EC7363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62427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3" y="2"/>
            <a:ext cx="2946399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4" tIns="45688" rIns="91374" bIns="45688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3849693" y="2"/>
            <a:ext cx="2946399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4" tIns="45688" rIns="91374" bIns="45688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A09E98C-630B-4A53-9D8B-7DFD9062085B}" type="datetimeFigureOut">
              <a:rPr lang="de-DE"/>
              <a:pPr>
                <a:defRPr/>
              </a:pPr>
              <a:t>05.08.2026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23050" cy="3725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77" tIns="45690" rIns="91377" bIns="4569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79455" y="4716476"/>
            <a:ext cx="5438778" cy="446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4" tIns="45688" rIns="91374" bIns="456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3" y="9429753"/>
            <a:ext cx="2946399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4" tIns="45688" rIns="91374" bIns="45688" numCol="1" anchor="b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3849693" y="9429753"/>
            <a:ext cx="2946399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4" tIns="45688" rIns="91374" bIns="45688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1C96D97-ED34-4014-A7B7-C1D404EE050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39802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0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5" descr="DVS_Balken_Inhal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" y="539750"/>
            <a:ext cx="12179300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eck 7"/>
          <p:cNvSpPr/>
          <p:nvPr/>
        </p:nvSpPr>
        <p:spPr>
          <a:xfrm>
            <a:off x="0" y="260350"/>
            <a:ext cx="12192000" cy="1081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3"/>
          </p:nvPr>
        </p:nvSpPr>
        <p:spPr>
          <a:xfrm>
            <a:off x="480000" y="540000"/>
            <a:ext cx="11088608" cy="5847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rgbClr val="0066B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4"/>
          </p:nvPr>
        </p:nvSpPr>
        <p:spPr>
          <a:xfrm>
            <a:off x="480000" y="1152000"/>
            <a:ext cx="11041227" cy="47252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id="{19D02327-D66C-4EBE-99E4-F43064FCBA71}"/>
              </a:ext>
            </a:extLst>
          </p:cNvPr>
          <p:cNvSpPr txBox="1">
            <a:spLocks/>
          </p:cNvSpPr>
          <p:nvPr userDrawn="1"/>
        </p:nvSpPr>
        <p:spPr>
          <a:xfrm>
            <a:off x="9495367" y="6392864"/>
            <a:ext cx="2461684" cy="255587"/>
          </a:xfrm>
          <a:prstGeom prst="rect">
            <a:avLst/>
          </a:prstGeom>
        </p:spPr>
        <p:txBody>
          <a:bodyPr/>
          <a:lstStyle>
            <a:lvl1pPr marL="228600" indent="-2286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685800" indent="-22860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371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4">
              <a:lnSpc>
                <a:spcPct val="90000"/>
              </a:lnSpc>
              <a:spcBef>
                <a:spcPts val="500"/>
              </a:spcBef>
              <a:buFont typeface="Arial" charset="0"/>
              <a:buNone/>
            </a:pPr>
            <a:fld id="{C00DCD96-4F17-4C02-ABFB-D95049680C04}" type="slidenum">
              <a:rPr lang="de-DE" altLang="de-DE" sz="800">
                <a:solidFill>
                  <a:srgbClr val="0E66B0"/>
                </a:solidFill>
                <a:latin typeface="Arial" charset="0"/>
              </a:rPr>
              <a:pPr lvl="4">
                <a:lnSpc>
                  <a:spcPct val="90000"/>
                </a:lnSpc>
                <a:spcBef>
                  <a:spcPts val="500"/>
                </a:spcBef>
                <a:buFont typeface="Arial" charset="0"/>
                <a:buNone/>
              </a:pPr>
              <a:t>‹Nr.›</a:t>
            </a:fld>
            <a:endParaRPr lang="de-DE" altLang="de-DE" sz="800">
              <a:solidFill>
                <a:srgbClr val="0E66B0"/>
              </a:solidFill>
              <a:latin typeface="Arial" charset="0"/>
            </a:endParaRPr>
          </a:p>
        </p:txBody>
      </p:sp>
      <p:cxnSp>
        <p:nvCxnSpPr>
          <p:cNvPr id="17" name="Gerader Verbinder 6">
            <a:extLst>
              <a:ext uri="{FF2B5EF4-FFF2-40B4-BE49-F238E27FC236}">
                <a16:creationId xmlns:a16="http://schemas.microsoft.com/office/drawing/2014/main" id="{3FB1840C-8889-4254-A635-0CCA1DA839C6}"/>
              </a:ext>
            </a:extLst>
          </p:cNvPr>
          <p:cNvCxnSpPr/>
          <p:nvPr userDrawn="1"/>
        </p:nvCxnSpPr>
        <p:spPr>
          <a:xfrm>
            <a:off x="480485" y="5921375"/>
            <a:ext cx="11231033" cy="0"/>
          </a:xfrm>
          <a:prstGeom prst="line">
            <a:avLst/>
          </a:prstGeom>
          <a:ln w="12700">
            <a:solidFill>
              <a:srgbClr val="0066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2196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333376"/>
            <a:ext cx="12192000" cy="1008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prstClr val="white"/>
              </a:solidFill>
            </a:endParaRPr>
          </a:p>
        </p:txBody>
      </p:sp>
      <p:sp>
        <p:nvSpPr>
          <p:cNvPr id="5" name="Textplatzhalter 12"/>
          <p:cNvSpPr>
            <a:spLocks noGrp="1"/>
          </p:cNvSpPr>
          <p:nvPr>
            <p:ph type="body" sz="quarter" idx="15"/>
          </p:nvPr>
        </p:nvSpPr>
        <p:spPr>
          <a:xfrm>
            <a:off x="480000" y="540000"/>
            <a:ext cx="11088608" cy="5847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rgbClr val="0066B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6" name="Textplatzhalter 14"/>
          <p:cNvSpPr>
            <a:spLocks noGrp="1"/>
          </p:cNvSpPr>
          <p:nvPr>
            <p:ph type="body" sz="quarter" idx="14"/>
          </p:nvPr>
        </p:nvSpPr>
        <p:spPr>
          <a:xfrm>
            <a:off x="480000" y="1152000"/>
            <a:ext cx="11041227" cy="47252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82940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3"/>
          <p:cNvSpPr/>
          <p:nvPr userDrawn="1"/>
        </p:nvSpPr>
        <p:spPr>
          <a:xfrm>
            <a:off x="0" y="333376"/>
            <a:ext cx="12192000" cy="1008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prstClr val="white"/>
              </a:solidFill>
            </a:endParaRPr>
          </a:p>
        </p:txBody>
      </p:sp>
      <p:sp>
        <p:nvSpPr>
          <p:cNvPr id="5" name="Textplatzhalter 12"/>
          <p:cNvSpPr>
            <a:spLocks noGrp="1"/>
          </p:cNvSpPr>
          <p:nvPr>
            <p:ph type="body" sz="quarter" idx="15"/>
          </p:nvPr>
        </p:nvSpPr>
        <p:spPr>
          <a:xfrm>
            <a:off x="480000" y="540000"/>
            <a:ext cx="11088608" cy="5847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rgbClr val="0066B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6" name="Textplatzhalter 14"/>
          <p:cNvSpPr>
            <a:spLocks noGrp="1"/>
          </p:cNvSpPr>
          <p:nvPr>
            <p:ph type="body" sz="quarter" idx="14"/>
          </p:nvPr>
        </p:nvSpPr>
        <p:spPr>
          <a:xfrm>
            <a:off x="480000" y="1152000"/>
            <a:ext cx="11041227" cy="47252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745360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3"/>
          <p:cNvSpPr/>
          <p:nvPr userDrawn="1"/>
        </p:nvSpPr>
        <p:spPr>
          <a:xfrm>
            <a:off x="0" y="333376"/>
            <a:ext cx="12192000" cy="1008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prstClr val="white"/>
              </a:solidFill>
            </a:endParaRPr>
          </a:p>
        </p:txBody>
      </p:sp>
      <p:sp>
        <p:nvSpPr>
          <p:cNvPr id="5" name="Textplatzhalter 12"/>
          <p:cNvSpPr>
            <a:spLocks noGrp="1"/>
          </p:cNvSpPr>
          <p:nvPr>
            <p:ph type="body" sz="quarter" idx="15"/>
          </p:nvPr>
        </p:nvSpPr>
        <p:spPr>
          <a:xfrm>
            <a:off x="480000" y="540000"/>
            <a:ext cx="11088608" cy="5847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rgbClr val="0066B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6" name="Textplatzhalter 14"/>
          <p:cNvSpPr>
            <a:spLocks noGrp="1"/>
          </p:cNvSpPr>
          <p:nvPr>
            <p:ph type="body" sz="quarter" idx="14"/>
          </p:nvPr>
        </p:nvSpPr>
        <p:spPr>
          <a:xfrm>
            <a:off x="480000" y="1152000"/>
            <a:ext cx="11041227" cy="47252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07044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64430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/>
          <p:cNvSpPr>
            <a:spLocks noGrp="1"/>
          </p:cNvSpPr>
          <p:nvPr>
            <p:ph type="pic" sz="quarter" idx="13"/>
          </p:nvPr>
        </p:nvSpPr>
        <p:spPr>
          <a:xfrm>
            <a:off x="0" y="3564000"/>
            <a:ext cx="12192000" cy="3312000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73126" y="1772936"/>
            <a:ext cx="10694457" cy="1080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873125" y="3068962"/>
            <a:ext cx="10686143" cy="49656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1912445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mit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>
          <a:xfrm>
            <a:off x="624001" y="1291293"/>
            <a:ext cx="10943167" cy="432000"/>
          </a:xfrm>
          <a:prstGeom prst="rect">
            <a:avLst/>
          </a:prstGeom>
          <a:noFill/>
        </p:spPr>
        <p:txBody>
          <a:bodyPr anchor="b"/>
          <a:lstStyle>
            <a:lvl1pPr marL="0" indent="0">
              <a:buNone/>
              <a:defRPr b="1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quarter" idx="14"/>
          </p:nvPr>
        </p:nvSpPr>
        <p:spPr>
          <a:xfrm>
            <a:off x="624419" y="1773239"/>
            <a:ext cx="10943167" cy="45354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24418" y="276225"/>
            <a:ext cx="8790516" cy="76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0321277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624416" y="1773240"/>
            <a:ext cx="5184000" cy="4535487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4"/>
          </p:nvPr>
        </p:nvSpPr>
        <p:spPr>
          <a:xfrm>
            <a:off x="6383584" y="1773240"/>
            <a:ext cx="5184000" cy="4535487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24418" y="276225"/>
            <a:ext cx="8790516" cy="76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384329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Kästen mit Überschrif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10"/>
          <p:cNvSpPr>
            <a:spLocks noGrp="1"/>
          </p:cNvSpPr>
          <p:nvPr>
            <p:ph sz="quarter" idx="13"/>
          </p:nvPr>
        </p:nvSpPr>
        <p:spPr>
          <a:xfrm>
            <a:off x="624416" y="2132858"/>
            <a:ext cx="5183551" cy="4175869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tIns="180000">
            <a:no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Inhaltsplatzhalter 12"/>
          <p:cNvSpPr>
            <a:spLocks noGrp="1"/>
          </p:cNvSpPr>
          <p:nvPr>
            <p:ph sz="quarter" idx="14"/>
          </p:nvPr>
        </p:nvSpPr>
        <p:spPr>
          <a:xfrm>
            <a:off x="6383868" y="2132858"/>
            <a:ext cx="5183717" cy="4175869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tIns="180000">
            <a:no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4415" y="1773239"/>
            <a:ext cx="5184000" cy="43162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383584" y="1773238"/>
            <a:ext cx="5184000" cy="4316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624418" y="276225"/>
            <a:ext cx="8790516" cy="76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6051968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Kästen mit Überschrift g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10"/>
          <p:cNvSpPr>
            <a:spLocks noGrp="1"/>
          </p:cNvSpPr>
          <p:nvPr>
            <p:ph sz="quarter" idx="13"/>
          </p:nvPr>
        </p:nvSpPr>
        <p:spPr>
          <a:xfrm>
            <a:off x="624416" y="2132858"/>
            <a:ext cx="5183551" cy="4175869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tIns="180000">
            <a:no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Inhaltsplatzhalter 12"/>
          <p:cNvSpPr>
            <a:spLocks noGrp="1"/>
          </p:cNvSpPr>
          <p:nvPr>
            <p:ph sz="quarter" idx="14"/>
          </p:nvPr>
        </p:nvSpPr>
        <p:spPr>
          <a:xfrm>
            <a:off x="6383868" y="2132858"/>
            <a:ext cx="5183717" cy="4175869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tIns="180000">
            <a:no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4415" y="1773239"/>
            <a:ext cx="5184000" cy="431627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383584" y="1773238"/>
            <a:ext cx="5184000" cy="4316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624418" y="276225"/>
            <a:ext cx="8790516" cy="76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4994348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Kästen mit Überschrift g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10"/>
          <p:cNvSpPr>
            <a:spLocks noGrp="1"/>
          </p:cNvSpPr>
          <p:nvPr>
            <p:ph sz="quarter" idx="13"/>
          </p:nvPr>
        </p:nvSpPr>
        <p:spPr>
          <a:xfrm>
            <a:off x="624416" y="2132857"/>
            <a:ext cx="5183551" cy="1800200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tIns="180000">
            <a:no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Inhaltsplatzhalter 12"/>
          <p:cNvSpPr>
            <a:spLocks noGrp="1"/>
          </p:cNvSpPr>
          <p:nvPr>
            <p:ph sz="quarter" idx="14"/>
          </p:nvPr>
        </p:nvSpPr>
        <p:spPr>
          <a:xfrm>
            <a:off x="6383868" y="2132858"/>
            <a:ext cx="5183717" cy="1800199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tIns="180000">
            <a:no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8" name="Inhaltsplatzhalter 10"/>
          <p:cNvSpPr>
            <a:spLocks noGrp="1"/>
          </p:cNvSpPr>
          <p:nvPr>
            <p:ph sz="quarter" idx="20"/>
          </p:nvPr>
        </p:nvSpPr>
        <p:spPr>
          <a:xfrm>
            <a:off x="624416" y="4509121"/>
            <a:ext cx="5183551" cy="1799605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tIns="18000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9" name="Inhaltsplatzhalter 12"/>
          <p:cNvSpPr>
            <a:spLocks noGrp="1"/>
          </p:cNvSpPr>
          <p:nvPr>
            <p:ph sz="quarter" idx="21"/>
          </p:nvPr>
        </p:nvSpPr>
        <p:spPr>
          <a:xfrm>
            <a:off x="6383868" y="4509121"/>
            <a:ext cx="5183717" cy="1799605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tIns="180000">
            <a:no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4415" y="1773239"/>
            <a:ext cx="5184000" cy="431627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383584" y="1773238"/>
            <a:ext cx="5184000" cy="4316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idx="18"/>
          </p:nvPr>
        </p:nvSpPr>
        <p:spPr>
          <a:xfrm>
            <a:off x="624415" y="4149502"/>
            <a:ext cx="5184000" cy="431627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extplatzhalter 4"/>
          <p:cNvSpPr>
            <a:spLocks noGrp="1"/>
          </p:cNvSpPr>
          <p:nvPr>
            <p:ph type="body" sz="quarter" idx="19"/>
          </p:nvPr>
        </p:nvSpPr>
        <p:spPr>
          <a:xfrm>
            <a:off x="6383584" y="4149503"/>
            <a:ext cx="5184000" cy="4316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624418" y="276225"/>
            <a:ext cx="8790516" cy="76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464548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5" descr="DVS_Balken_Inhal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" y="539750"/>
            <a:ext cx="12179300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eck 7"/>
          <p:cNvSpPr/>
          <p:nvPr/>
        </p:nvSpPr>
        <p:spPr>
          <a:xfrm>
            <a:off x="0" y="260350"/>
            <a:ext cx="12192000" cy="1081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prstClr val="white"/>
              </a:solidFill>
            </a:endParaRPr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3"/>
          </p:nvPr>
        </p:nvSpPr>
        <p:spPr>
          <a:xfrm>
            <a:off x="480000" y="540000"/>
            <a:ext cx="11088608" cy="5847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rgbClr val="0066B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4"/>
          </p:nvPr>
        </p:nvSpPr>
        <p:spPr>
          <a:xfrm>
            <a:off x="480000" y="1152000"/>
            <a:ext cx="11041227" cy="47252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12" name="Textfeld 5">
            <a:extLst>
              <a:ext uri="{FF2B5EF4-FFF2-40B4-BE49-F238E27FC236}">
                <a16:creationId xmlns:a16="http://schemas.microsoft.com/office/drawing/2014/main" id="{4FEDABA8-51E9-4F30-98B4-51A6761EBD0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16918" y="6361113"/>
            <a:ext cx="497674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de-DE" altLang="de-DE" sz="800" dirty="0">
                <a:solidFill>
                  <a:srgbClr val="0E66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Forschungsvereinigung Schweißen und verwandte Verfahren e.V. des DVS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id="{19D02327-D66C-4EBE-99E4-F43064FCBA71}"/>
              </a:ext>
            </a:extLst>
          </p:cNvPr>
          <p:cNvSpPr txBox="1">
            <a:spLocks/>
          </p:cNvSpPr>
          <p:nvPr userDrawn="1"/>
        </p:nvSpPr>
        <p:spPr>
          <a:xfrm>
            <a:off x="9495367" y="6392864"/>
            <a:ext cx="2461684" cy="255587"/>
          </a:xfrm>
          <a:prstGeom prst="rect">
            <a:avLst/>
          </a:prstGeom>
        </p:spPr>
        <p:txBody>
          <a:bodyPr/>
          <a:lstStyle>
            <a:lvl1pPr marL="228600" indent="-2286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685800" indent="-22860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371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4">
              <a:lnSpc>
                <a:spcPct val="90000"/>
              </a:lnSpc>
              <a:spcBef>
                <a:spcPts val="500"/>
              </a:spcBef>
              <a:buFont typeface="Arial" charset="0"/>
              <a:buNone/>
            </a:pPr>
            <a:fld id="{C00DCD96-4F17-4C02-ABFB-D95049680C04}" type="slidenum">
              <a:rPr lang="de-DE" altLang="de-DE" sz="800">
                <a:solidFill>
                  <a:srgbClr val="0E66B0"/>
                </a:solidFill>
                <a:latin typeface="Arial" charset="0"/>
              </a:rPr>
              <a:pPr lvl="4">
                <a:lnSpc>
                  <a:spcPct val="90000"/>
                </a:lnSpc>
                <a:spcBef>
                  <a:spcPts val="500"/>
                </a:spcBef>
                <a:buFont typeface="Arial" charset="0"/>
                <a:buNone/>
              </a:pPr>
              <a:t>‹Nr.›</a:t>
            </a:fld>
            <a:endParaRPr lang="de-DE" altLang="de-DE" sz="800">
              <a:solidFill>
                <a:srgbClr val="0E66B0"/>
              </a:solidFill>
              <a:latin typeface="Arial" charset="0"/>
            </a:endParaRPr>
          </a:p>
        </p:txBody>
      </p:sp>
      <p:cxnSp>
        <p:nvCxnSpPr>
          <p:cNvPr id="17" name="Gerader Verbinder 6">
            <a:extLst>
              <a:ext uri="{FF2B5EF4-FFF2-40B4-BE49-F238E27FC236}">
                <a16:creationId xmlns:a16="http://schemas.microsoft.com/office/drawing/2014/main" id="{3FB1840C-8889-4254-A635-0CCA1DA839C6}"/>
              </a:ext>
            </a:extLst>
          </p:cNvPr>
          <p:cNvCxnSpPr/>
          <p:nvPr userDrawn="1"/>
        </p:nvCxnSpPr>
        <p:spPr>
          <a:xfrm>
            <a:off x="480485" y="5921375"/>
            <a:ext cx="11231033" cy="0"/>
          </a:xfrm>
          <a:prstGeom prst="line">
            <a:avLst/>
          </a:prstGeom>
          <a:ln w="12700">
            <a:solidFill>
              <a:srgbClr val="0066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fik 1">
            <a:extLst>
              <a:ext uri="{FF2B5EF4-FFF2-40B4-BE49-F238E27FC236}">
                <a16:creationId xmlns:a16="http://schemas.microsoft.com/office/drawing/2014/main" id="{AAB6706F-2A8E-19EA-CF5A-152D0EBAD13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6165304"/>
            <a:ext cx="2365117" cy="36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1583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24418" y="276225"/>
            <a:ext cx="8790516" cy="76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6335077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11990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 userDrawn="1"/>
        </p:nvSpPr>
        <p:spPr>
          <a:xfrm>
            <a:off x="4758267" y="2952751"/>
            <a:ext cx="5384800" cy="2613025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25400" dir="48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rgbClr val="FFFFFF"/>
              </a:solidFill>
            </a:endParaRPr>
          </a:p>
        </p:txBody>
      </p:sp>
      <p:sp>
        <p:nvSpPr>
          <p:cNvPr id="12" name="Textfeld 7"/>
          <p:cNvSpPr txBox="1">
            <a:spLocks noChangeArrowheads="1"/>
          </p:cNvSpPr>
          <p:nvPr userDrawn="1"/>
        </p:nvSpPr>
        <p:spPr bwMode="auto">
          <a:xfrm>
            <a:off x="5046133" y="3284539"/>
            <a:ext cx="465666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100" b="1">
                <a:solidFill>
                  <a:srgbClr val="000000"/>
                </a:solidFill>
              </a:rPr>
              <a:t>Zentralverband des Deutschen Handwerks (ZDH)</a:t>
            </a:r>
          </a:p>
        </p:txBody>
      </p:sp>
      <p:sp>
        <p:nvSpPr>
          <p:cNvPr id="15" name="Textfeld 8"/>
          <p:cNvSpPr txBox="1">
            <a:spLocks noChangeArrowheads="1"/>
          </p:cNvSpPr>
          <p:nvPr userDrawn="1"/>
        </p:nvSpPr>
        <p:spPr bwMode="auto">
          <a:xfrm>
            <a:off x="5046133" y="5229226"/>
            <a:ext cx="1432984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000">
                <a:solidFill>
                  <a:srgbClr val="000000"/>
                </a:solidFill>
              </a:rPr>
              <a:t>www.zdh.de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0"/>
          </p:nvPr>
        </p:nvSpPr>
        <p:spPr>
          <a:xfrm>
            <a:off x="5045953" y="3579264"/>
            <a:ext cx="4656000" cy="216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1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10"/>
          <p:cNvSpPr>
            <a:spLocks noGrp="1"/>
          </p:cNvSpPr>
          <p:nvPr>
            <p:ph type="body" sz="quarter" idx="11"/>
          </p:nvPr>
        </p:nvSpPr>
        <p:spPr>
          <a:xfrm>
            <a:off x="5045953" y="4005064"/>
            <a:ext cx="4656000" cy="2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4" name="Textplatzhalter 10"/>
          <p:cNvSpPr>
            <a:spLocks noGrp="1"/>
          </p:cNvSpPr>
          <p:nvPr>
            <p:ph type="body" sz="quarter" idx="12"/>
          </p:nvPr>
        </p:nvSpPr>
        <p:spPr>
          <a:xfrm>
            <a:off x="5045953" y="4221088"/>
            <a:ext cx="4656000" cy="2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8" name="Textplatzhalter 10"/>
          <p:cNvSpPr>
            <a:spLocks noGrp="1"/>
          </p:cNvSpPr>
          <p:nvPr>
            <p:ph type="body" sz="quarter" idx="15"/>
          </p:nvPr>
        </p:nvSpPr>
        <p:spPr>
          <a:xfrm>
            <a:off x="5045953" y="3789040"/>
            <a:ext cx="4656000" cy="2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0" name="Bildplatzhalter 19"/>
          <p:cNvSpPr>
            <a:spLocks noGrp="1"/>
          </p:cNvSpPr>
          <p:nvPr>
            <p:ph type="pic" sz="quarter" idx="16"/>
          </p:nvPr>
        </p:nvSpPr>
        <p:spPr>
          <a:xfrm>
            <a:off x="1583501" y="2952529"/>
            <a:ext cx="2872319" cy="2613025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25400" dir="48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spcCol="0" rtlCol="0" fromWordArt="0" anchor="ctr" forceAA="0">
            <a:noAutofit/>
          </a:bodyPr>
          <a:lstStyle>
            <a:lvl1pPr marL="0" indent="0">
              <a:buNone/>
              <a:defRPr lang="de-DE">
                <a:solidFill>
                  <a:schemeClr val="lt1"/>
                </a:solidFill>
              </a:defRPr>
            </a:lvl1pPr>
          </a:lstStyle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21" name="Textplatzhalter 10"/>
          <p:cNvSpPr>
            <a:spLocks noGrp="1"/>
          </p:cNvSpPr>
          <p:nvPr>
            <p:ph type="body" sz="quarter" idx="17"/>
          </p:nvPr>
        </p:nvSpPr>
        <p:spPr>
          <a:xfrm>
            <a:off x="5045953" y="4618603"/>
            <a:ext cx="4656000" cy="2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2" name="Textplatzhalter 10"/>
          <p:cNvSpPr>
            <a:spLocks noGrp="1"/>
          </p:cNvSpPr>
          <p:nvPr>
            <p:ph type="body" sz="quarter" idx="18"/>
          </p:nvPr>
        </p:nvSpPr>
        <p:spPr>
          <a:xfrm>
            <a:off x="5045953" y="4834627"/>
            <a:ext cx="4656000" cy="2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24418" y="276225"/>
            <a:ext cx="8790516" cy="76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5567899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14"/>
          <p:cNvSpPr>
            <a:spLocks noGrp="1"/>
          </p:cNvSpPr>
          <p:nvPr>
            <p:ph type="body" sz="quarter" idx="14"/>
          </p:nvPr>
        </p:nvSpPr>
        <p:spPr>
          <a:xfrm>
            <a:off x="480000" y="2340000"/>
            <a:ext cx="11041227" cy="3600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8" name="Textplatzhalter 12"/>
          <p:cNvSpPr>
            <a:spLocks noGrp="1"/>
          </p:cNvSpPr>
          <p:nvPr>
            <p:ph type="body" sz="quarter" idx="13"/>
          </p:nvPr>
        </p:nvSpPr>
        <p:spPr>
          <a:xfrm>
            <a:off x="480000" y="1476064"/>
            <a:ext cx="9600000" cy="5847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rgbClr val="0066B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540843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14"/>
          <p:cNvSpPr>
            <a:spLocks noGrp="1"/>
          </p:cNvSpPr>
          <p:nvPr>
            <p:ph type="body" sz="quarter" idx="14"/>
          </p:nvPr>
        </p:nvSpPr>
        <p:spPr>
          <a:xfrm>
            <a:off x="480000" y="2340000"/>
            <a:ext cx="11041227" cy="3600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8" name="Textplatzhalter 12"/>
          <p:cNvSpPr>
            <a:spLocks noGrp="1"/>
          </p:cNvSpPr>
          <p:nvPr>
            <p:ph type="body" sz="quarter" idx="13"/>
          </p:nvPr>
        </p:nvSpPr>
        <p:spPr>
          <a:xfrm>
            <a:off x="480000" y="1476064"/>
            <a:ext cx="9600000" cy="5847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rgbClr val="0066B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781002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14"/>
          <p:cNvSpPr>
            <a:spLocks noGrp="1"/>
          </p:cNvSpPr>
          <p:nvPr>
            <p:ph type="body" sz="quarter" idx="14"/>
          </p:nvPr>
        </p:nvSpPr>
        <p:spPr>
          <a:xfrm>
            <a:off x="480000" y="2340000"/>
            <a:ext cx="11041227" cy="3600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8" name="Textplatzhalter 12"/>
          <p:cNvSpPr>
            <a:spLocks noGrp="1"/>
          </p:cNvSpPr>
          <p:nvPr>
            <p:ph type="body" sz="quarter" idx="13"/>
          </p:nvPr>
        </p:nvSpPr>
        <p:spPr>
          <a:xfrm>
            <a:off x="480000" y="1476064"/>
            <a:ext cx="9600000" cy="5847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rgbClr val="0066B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37410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14"/>
          <p:cNvSpPr>
            <a:spLocks noGrp="1"/>
          </p:cNvSpPr>
          <p:nvPr>
            <p:ph type="body" sz="quarter" idx="14"/>
          </p:nvPr>
        </p:nvSpPr>
        <p:spPr>
          <a:xfrm>
            <a:off x="480000" y="2340000"/>
            <a:ext cx="11041227" cy="3600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8" name="Textplatzhalter 12"/>
          <p:cNvSpPr>
            <a:spLocks noGrp="1"/>
          </p:cNvSpPr>
          <p:nvPr>
            <p:ph type="body" sz="quarter" idx="13"/>
          </p:nvPr>
        </p:nvSpPr>
        <p:spPr>
          <a:xfrm>
            <a:off x="480000" y="1476064"/>
            <a:ext cx="9600000" cy="5847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rgbClr val="0066B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665671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14"/>
          <p:cNvSpPr>
            <a:spLocks noGrp="1"/>
          </p:cNvSpPr>
          <p:nvPr>
            <p:ph type="body" sz="quarter" idx="14"/>
          </p:nvPr>
        </p:nvSpPr>
        <p:spPr>
          <a:xfrm>
            <a:off x="480000" y="2340000"/>
            <a:ext cx="11041227" cy="3600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8" name="Textplatzhalter 12"/>
          <p:cNvSpPr>
            <a:spLocks noGrp="1"/>
          </p:cNvSpPr>
          <p:nvPr>
            <p:ph type="body" sz="quarter" idx="13"/>
          </p:nvPr>
        </p:nvSpPr>
        <p:spPr>
          <a:xfrm>
            <a:off x="480000" y="1476064"/>
            <a:ext cx="9600000" cy="5847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rgbClr val="0066B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78675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14"/>
          <p:cNvSpPr>
            <a:spLocks noGrp="1"/>
          </p:cNvSpPr>
          <p:nvPr>
            <p:ph type="body" sz="quarter" idx="14"/>
          </p:nvPr>
        </p:nvSpPr>
        <p:spPr>
          <a:xfrm>
            <a:off x="480000" y="2340000"/>
            <a:ext cx="11041227" cy="3600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8" name="Textplatzhalter 12"/>
          <p:cNvSpPr>
            <a:spLocks noGrp="1"/>
          </p:cNvSpPr>
          <p:nvPr>
            <p:ph type="body" sz="quarter" idx="13"/>
          </p:nvPr>
        </p:nvSpPr>
        <p:spPr>
          <a:xfrm>
            <a:off x="480000" y="1476064"/>
            <a:ext cx="9600000" cy="5847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rgbClr val="0066B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21973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14"/>
          <p:cNvSpPr>
            <a:spLocks noGrp="1"/>
          </p:cNvSpPr>
          <p:nvPr>
            <p:ph type="body" sz="quarter" idx="14"/>
          </p:nvPr>
        </p:nvSpPr>
        <p:spPr>
          <a:xfrm>
            <a:off x="480000" y="2340000"/>
            <a:ext cx="11041227" cy="3600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8" name="Textplatzhalter 12"/>
          <p:cNvSpPr>
            <a:spLocks noGrp="1"/>
          </p:cNvSpPr>
          <p:nvPr>
            <p:ph type="body" sz="quarter" idx="13"/>
          </p:nvPr>
        </p:nvSpPr>
        <p:spPr>
          <a:xfrm>
            <a:off x="480000" y="1476064"/>
            <a:ext cx="9600000" cy="5847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rgbClr val="0066B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9" name="Inhaltsplatzhalter 9"/>
          <p:cNvSpPr>
            <a:spLocks noGrp="1"/>
          </p:cNvSpPr>
          <p:nvPr>
            <p:ph sz="quarter" idx="15"/>
          </p:nvPr>
        </p:nvSpPr>
        <p:spPr>
          <a:xfrm>
            <a:off x="10608501" y="6494864"/>
            <a:ext cx="960107" cy="246504"/>
          </a:xfrm>
          <a:prstGeom prst="rect">
            <a:avLst/>
          </a:prstGeom>
        </p:spPr>
        <p:txBody>
          <a:bodyPr lIns="0" tIns="0" rIns="0" bIns="0"/>
          <a:lstStyle>
            <a:lvl1pPr algn="r">
              <a:buNone/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71986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5" descr="DVS_Balken_Inhal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" y="539750"/>
            <a:ext cx="12179300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eck 7"/>
          <p:cNvSpPr/>
          <p:nvPr/>
        </p:nvSpPr>
        <p:spPr>
          <a:xfrm>
            <a:off x="0" y="260350"/>
            <a:ext cx="12192000" cy="1081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prstClr val="white"/>
              </a:solidFill>
            </a:endParaRPr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3"/>
          </p:nvPr>
        </p:nvSpPr>
        <p:spPr>
          <a:xfrm>
            <a:off x="480000" y="540000"/>
            <a:ext cx="11088608" cy="5847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rgbClr val="0066B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4"/>
          </p:nvPr>
        </p:nvSpPr>
        <p:spPr>
          <a:xfrm>
            <a:off x="480000" y="1152000"/>
            <a:ext cx="11041227" cy="47252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12" name="Textfeld 5">
            <a:extLst>
              <a:ext uri="{FF2B5EF4-FFF2-40B4-BE49-F238E27FC236}">
                <a16:creationId xmlns:a16="http://schemas.microsoft.com/office/drawing/2014/main" id="{4FEDABA8-51E9-4F30-98B4-51A6761EBD0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16918" y="6361113"/>
            <a:ext cx="497674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de-DE" altLang="de-DE" sz="800" dirty="0">
                <a:solidFill>
                  <a:srgbClr val="0E66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Forschungsvereinigung Schweißen und verwandte Verfahren e.V. des DVS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id="{19D02327-D66C-4EBE-99E4-F43064FCBA71}"/>
              </a:ext>
            </a:extLst>
          </p:cNvPr>
          <p:cNvSpPr txBox="1">
            <a:spLocks/>
          </p:cNvSpPr>
          <p:nvPr userDrawn="1"/>
        </p:nvSpPr>
        <p:spPr>
          <a:xfrm>
            <a:off x="9495367" y="6392864"/>
            <a:ext cx="2461684" cy="255587"/>
          </a:xfrm>
          <a:prstGeom prst="rect">
            <a:avLst/>
          </a:prstGeom>
        </p:spPr>
        <p:txBody>
          <a:bodyPr/>
          <a:lstStyle>
            <a:lvl1pPr marL="228600" indent="-2286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685800" indent="-22860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371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4">
              <a:lnSpc>
                <a:spcPct val="90000"/>
              </a:lnSpc>
              <a:spcBef>
                <a:spcPts val="500"/>
              </a:spcBef>
              <a:buFont typeface="Arial" charset="0"/>
              <a:buNone/>
            </a:pPr>
            <a:fld id="{C00DCD96-4F17-4C02-ABFB-D95049680C04}" type="slidenum">
              <a:rPr lang="de-DE" altLang="de-DE" sz="800">
                <a:solidFill>
                  <a:srgbClr val="0E66B0"/>
                </a:solidFill>
                <a:latin typeface="Arial" charset="0"/>
              </a:rPr>
              <a:pPr lvl="4">
                <a:lnSpc>
                  <a:spcPct val="90000"/>
                </a:lnSpc>
                <a:spcBef>
                  <a:spcPts val="500"/>
                </a:spcBef>
                <a:buFont typeface="Arial" charset="0"/>
                <a:buNone/>
              </a:pPr>
              <a:t>‹Nr.›</a:t>
            </a:fld>
            <a:endParaRPr lang="de-DE" altLang="de-DE" sz="800">
              <a:solidFill>
                <a:srgbClr val="0E66B0"/>
              </a:solidFill>
              <a:latin typeface="Arial" charset="0"/>
            </a:endParaRPr>
          </a:p>
        </p:txBody>
      </p:sp>
      <p:cxnSp>
        <p:nvCxnSpPr>
          <p:cNvPr id="17" name="Gerader Verbinder 6">
            <a:extLst>
              <a:ext uri="{FF2B5EF4-FFF2-40B4-BE49-F238E27FC236}">
                <a16:creationId xmlns:a16="http://schemas.microsoft.com/office/drawing/2014/main" id="{3FB1840C-8889-4254-A635-0CCA1DA839C6}"/>
              </a:ext>
            </a:extLst>
          </p:cNvPr>
          <p:cNvCxnSpPr/>
          <p:nvPr userDrawn="1"/>
        </p:nvCxnSpPr>
        <p:spPr>
          <a:xfrm>
            <a:off x="480485" y="5921375"/>
            <a:ext cx="11231033" cy="0"/>
          </a:xfrm>
          <a:prstGeom prst="line">
            <a:avLst/>
          </a:prstGeom>
          <a:ln w="12700">
            <a:solidFill>
              <a:srgbClr val="0066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fik 1">
            <a:extLst>
              <a:ext uri="{FF2B5EF4-FFF2-40B4-BE49-F238E27FC236}">
                <a16:creationId xmlns:a16="http://schemas.microsoft.com/office/drawing/2014/main" id="{A1474488-39EE-E73B-912F-0B2AC5DAE2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00" y="6165304"/>
            <a:ext cx="2365117" cy="36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3504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14"/>
          <p:cNvSpPr>
            <a:spLocks noGrp="1"/>
          </p:cNvSpPr>
          <p:nvPr>
            <p:ph type="body" sz="quarter" idx="14"/>
          </p:nvPr>
        </p:nvSpPr>
        <p:spPr>
          <a:xfrm>
            <a:off x="480000" y="2340000"/>
            <a:ext cx="11041227" cy="3600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8" name="Textplatzhalter 12"/>
          <p:cNvSpPr>
            <a:spLocks noGrp="1"/>
          </p:cNvSpPr>
          <p:nvPr>
            <p:ph type="body" sz="quarter" idx="13"/>
          </p:nvPr>
        </p:nvSpPr>
        <p:spPr>
          <a:xfrm>
            <a:off x="480000" y="1476064"/>
            <a:ext cx="9600000" cy="5847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rgbClr val="0066B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9" name="Inhaltsplatzhalter 9"/>
          <p:cNvSpPr>
            <a:spLocks noGrp="1"/>
          </p:cNvSpPr>
          <p:nvPr>
            <p:ph sz="quarter" idx="15"/>
          </p:nvPr>
        </p:nvSpPr>
        <p:spPr>
          <a:xfrm>
            <a:off x="10608501" y="6494864"/>
            <a:ext cx="960107" cy="246504"/>
          </a:xfrm>
          <a:prstGeom prst="rect">
            <a:avLst/>
          </a:prstGeom>
        </p:spPr>
        <p:txBody>
          <a:bodyPr lIns="0" tIns="0" rIns="0" bIns="0"/>
          <a:lstStyle>
            <a:lvl1pPr algn="r">
              <a:buNone/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39292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5" descr="DVS_Balken_Inhal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1" y="539750"/>
            <a:ext cx="12179300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eck 7"/>
          <p:cNvSpPr/>
          <p:nvPr/>
        </p:nvSpPr>
        <p:spPr>
          <a:xfrm>
            <a:off x="0" y="260350"/>
            <a:ext cx="12192000" cy="1081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prstClr val="white"/>
              </a:solidFill>
            </a:endParaRPr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3"/>
          </p:nvPr>
        </p:nvSpPr>
        <p:spPr>
          <a:xfrm>
            <a:off x="480000" y="540000"/>
            <a:ext cx="11088608" cy="5847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rgbClr val="0066B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4"/>
          </p:nvPr>
        </p:nvSpPr>
        <p:spPr>
          <a:xfrm>
            <a:off x="480000" y="1152000"/>
            <a:ext cx="11041227" cy="47252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509083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3014134" y="3282951"/>
            <a:ext cx="72009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de-DE" sz="3200" b="1"/>
          </a:p>
        </p:txBody>
      </p:sp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3217334" y="3435351"/>
            <a:ext cx="72009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de-DE" sz="3200" b="1"/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3014134" y="3282951"/>
            <a:ext cx="72009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de-DE" sz="3200" b="1"/>
          </a:p>
        </p:txBody>
      </p:sp>
      <p:sp>
        <p:nvSpPr>
          <p:cNvPr id="11" name="Textfeld 5"/>
          <p:cNvSpPr txBox="1">
            <a:spLocks noChangeArrowheads="1"/>
          </p:cNvSpPr>
          <p:nvPr userDrawn="1"/>
        </p:nvSpPr>
        <p:spPr bwMode="auto">
          <a:xfrm>
            <a:off x="7920568" y="6308725"/>
            <a:ext cx="211243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de-DE" sz="120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3014400" y="3284538"/>
            <a:ext cx="7008283" cy="100855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b="1" i="0" baseline="0">
                <a:solidFill>
                  <a:srgbClr val="0066B3"/>
                </a:solidFill>
                <a:latin typeface="Arial" pitchFamily="34" charset="0"/>
              </a:defRPr>
            </a:lvl1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11"/>
          </p:nvPr>
        </p:nvSpPr>
        <p:spPr>
          <a:xfrm>
            <a:off x="3014400" y="4510800"/>
            <a:ext cx="7008283" cy="5743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800" baseline="0">
                <a:solidFill>
                  <a:srgbClr val="0066B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2"/>
          </p:nvPr>
        </p:nvSpPr>
        <p:spPr>
          <a:xfrm>
            <a:off x="3014400" y="5688001"/>
            <a:ext cx="4809792" cy="71913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400">
                <a:solidFill>
                  <a:srgbClr val="0066B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13" name="Textfeld 5">
            <a:extLst>
              <a:ext uri="{FF2B5EF4-FFF2-40B4-BE49-F238E27FC236}">
                <a16:creationId xmlns:a16="http://schemas.microsoft.com/office/drawing/2014/main" id="{4FEDABA8-51E9-4F30-98B4-51A6761EBD0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224459" y="6597933"/>
            <a:ext cx="1487059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defRPr/>
            </a:pPr>
            <a:r>
              <a:rPr lang="de-DE" altLang="de-DE" sz="700" dirty="0">
                <a:solidFill>
                  <a:srgbClr val="0E66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Version: 08.05.2026</a:t>
            </a:r>
          </a:p>
        </p:txBody>
      </p:sp>
      <p:sp>
        <p:nvSpPr>
          <p:cNvPr id="14" name="Textfeld 13"/>
          <p:cNvSpPr txBox="1"/>
          <p:nvPr userDrawn="1"/>
        </p:nvSpPr>
        <p:spPr>
          <a:xfrm>
            <a:off x="10800523" y="6359346"/>
            <a:ext cx="9109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360000"/>
            <a:fld id="{60036B89-82DA-4DF9-B8C9-6187A16C61CF}" type="slidenum">
              <a:rPr lang="de-DE" sz="1000" smtClean="0">
                <a:solidFill>
                  <a:srgbClr val="0E66B0"/>
                </a:solidFill>
                <a:latin typeface="Arial" pitchFamily="34" charset="0"/>
                <a:cs typeface="Arial" pitchFamily="34" charset="0"/>
              </a:rPr>
              <a:pPr algn="r" defTabSz="360000"/>
              <a:t>‹Nr.›</a:t>
            </a:fld>
            <a:endParaRPr lang="de-DE" sz="1000" dirty="0">
              <a:solidFill>
                <a:srgbClr val="0E66B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828F38D-713F-DA38-2329-81640DF223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5906" y="427021"/>
            <a:ext cx="3268010" cy="492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4521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 noChangeAspect="1"/>
          </p:cNvSpPr>
          <p:nvPr>
            <p:ph type="body" sz="quarter" idx="10"/>
          </p:nvPr>
        </p:nvSpPr>
        <p:spPr>
          <a:xfrm>
            <a:off x="360000" y="540000"/>
            <a:ext cx="11473200" cy="54122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400"/>
              </a:lnSpc>
              <a:spcBef>
                <a:spcPts val="0"/>
              </a:spcBef>
              <a:buNone/>
              <a:defRPr sz="2800" b="1" i="0">
                <a:solidFill>
                  <a:srgbClr val="0E66B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1"/>
          </p:nvPr>
        </p:nvSpPr>
        <p:spPr>
          <a:xfrm>
            <a:off x="360000" y="1152000"/>
            <a:ext cx="11473200" cy="4266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98695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5" descr="DVS_Balken_Inhal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" y="539750"/>
            <a:ext cx="12179300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eck 7"/>
          <p:cNvSpPr/>
          <p:nvPr/>
        </p:nvSpPr>
        <p:spPr>
          <a:xfrm>
            <a:off x="0" y="260350"/>
            <a:ext cx="12192000" cy="1081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prstClr val="white"/>
              </a:solidFill>
            </a:endParaRPr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3"/>
          </p:nvPr>
        </p:nvSpPr>
        <p:spPr>
          <a:xfrm>
            <a:off x="480000" y="540000"/>
            <a:ext cx="11088608" cy="5847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rgbClr val="0066B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4"/>
          </p:nvPr>
        </p:nvSpPr>
        <p:spPr>
          <a:xfrm>
            <a:off x="480000" y="1152000"/>
            <a:ext cx="11041227" cy="47252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42184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 noChangeAspect="1"/>
          </p:cNvSpPr>
          <p:nvPr>
            <p:ph type="body" sz="quarter" idx="10"/>
          </p:nvPr>
        </p:nvSpPr>
        <p:spPr>
          <a:xfrm>
            <a:off x="480000" y="540000"/>
            <a:ext cx="11232000" cy="52984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400"/>
              </a:lnSpc>
              <a:spcBef>
                <a:spcPts val="0"/>
              </a:spcBef>
              <a:buNone/>
              <a:defRPr sz="2800" b="1" i="0">
                <a:solidFill>
                  <a:srgbClr val="0E66B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1"/>
          </p:nvPr>
        </p:nvSpPr>
        <p:spPr>
          <a:xfrm>
            <a:off x="480484" y="1152000"/>
            <a:ext cx="11232000" cy="4266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4491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5" descr="DVS_Balken_Inhal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" y="539750"/>
            <a:ext cx="12179300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eck 7"/>
          <p:cNvSpPr/>
          <p:nvPr/>
        </p:nvSpPr>
        <p:spPr>
          <a:xfrm>
            <a:off x="0" y="260350"/>
            <a:ext cx="12192000" cy="1081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prstClr val="white"/>
              </a:solidFill>
            </a:endParaRPr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3"/>
          </p:nvPr>
        </p:nvSpPr>
        <p:spPr>
          <a:xfrm>
            <a:off x="480000" y="540000"/>
            <a:ext cx="11088608" cy="5847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rgbClr val="0066B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4"/>
          </p:nvPr>
        </p:nvSpPr>
        <p:spPr>
          <a:xfrm>
            <a:off x="480000" y="1152000"/>
            <a:ext cx="11041227" cy="47252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83956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5" descr="DVS_Balken_Inhal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" y="539750"/>
            <a:ext cx="12179300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eck 7"/>
          <p:cNvSpPr/>
          <p:nvPr/>
        </p:nvSpPr>
        <p:spPr>
          <a:xfrm>
            <a:off x="0" y="260350"/>
            <a:ext cx="12192000" cy="1081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prstClr val="white"/>
              </a:solidFill>
            </a:endParaRPr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3"/>
          </p:nvPr>
        </p:nvSpPr>
        <p:spPr>
          <a:xfrm>
            <a:off x="480000" y="540000"/>
            <a:ext cx="11088608" cy="5847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rgbClr val="0066B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4"/>
          </p:nvPr>
        </p:nvSpPr>
        <p:spPr>
          <a:xfrm>
            <a:off x="480000" y="1152000"/>
            <a:ext cx="11041227" cy="47252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5"/>
          </p:nvPr>
        </p:nvSpPr>
        <p:spPr>
          <a:xfrm>
            <a:off x="11279717" y="6742113"/>
            <a:ext cx="1219200" cy="91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868495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14"/>
          <p:cNvSpPr>
            <a:spLocks noGrp="1"/>
          </p:cNvSpPr>
          <p:nvPr>
            <p:ph type="body" sz="quarter" idx="14"/>
          </p:nvPr>
        </p:nvSpPr>
        <p:spPr>
          <a:xfrm>
            <a:off x="480000" y="2340000"/>
            <a:ext cx="11041227" cy="3600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8" name="Textplatzhalter 12"/>
          <p:cNvSpPr>
            <a:spLocks noGrp="1"/>
          </p:cNvSpPr>
          <p:nvPr>
            <p:ph type="body" sz="quarter" idx="13"/>
          </p:nvPr>
        </p:nvSpPr>
        <p:spPr>
          <a:xfrm>
            <a:off x="480000" y="1476064"/>
            <a:ext cx="9600000" cy="5847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rgbClr val="0066B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7070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404814"/>
            <a:ext cx="12192000" cy="936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prstClr val="white"/>
              </a:solidFill>
            </a:endParaRPr>
          </a:p>
        </p:txBody>
      </p:sp>
      <p:sp>
        <p:nvSpPr>
          <p:cNvPr id="4" name="Textplatzhalter 14"/>
          <p:cNvSpPr>
            <a:spLocks noGrp="1"/>
          </p:cNvSpPr>
          <p:nvPr>
            <p:ph type="body" sz="quarter" idx="14"/>
          </p:nvPr>
        </p:nvSpPr>
        <p:spPr>
          <a:xfrm>
            <a:off x="480000" y="1152000"/>
            <a:ext cx="11041227" cy="47252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6" name="Textplatzhalter 12"/>
          <p:cNvSpPr>
            <a:spLocks noGrp="1"/>
          </p:cNvSpPr>
          <p:nvPr>
            <p:ph type="body" sz="quarter" idx="15"/>
          </p:nvPr>
        </p:nvSpPr>
        <p:spPr>
          <a:xfrm>
            <a:off x="480000" y="540000"/>
            <a:ext cx="11088608" cy="5847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rgbClr val="0066B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66723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31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32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33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5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6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26" Type="http://schemas.openxmlformats.org/officeDocument/2006/relationships/image" Target="../media/image7.jpeg"/><Relationship Id="rId3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8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5" Type="http://schemas.openxmlformats.org/officeDocument/2006/relationships/image" Target="../media/image6.jpeg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slideLayout" Target="../slideLayouts/slideLayout27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24" Type="http://schemas.openxmlformats.org/officeDocument/2006/relationships/theme" Target="../theme/theme9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5">
            <a:extLst>
              <a:ext uri="{FF2B5EF4-FFF2-40B4-BE49-F238E27FC236}">
                <a16:creationId xmlns:a16="http://schemas.microsoft.com/office/drawing/2014/main" id="{4FEDABA8-51E9-4F30-98B4-51A6761EBD0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16918" y="6361113"/>
            <a:ext cx="497674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de-DE" altLang="de-DE" sz="800" dirty="0">
                <a:solidFill>
                  <a:srgbClr val="0E66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Forschungsvereinigung Schweißen und verwandte Verfahren e.V. des DVS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19D02327-D66C-4EBE-99E4-F43064FCBA71}"/>
              </a:ext>
            </a:extLst>
          </p:cNvPr>
          <p:cNvSpPr txBox="1">
            <a:spLocks/>
          </p:cNvSpPr>
          <p:nvPr userDrawn="1"/>
        </p:nvSpPr>
        <p:spPr>
          <a:xfrm>
            <a:off x="9495367" y="6392864"/>
            <a:ext cx="2461684" cy="255587"/>
          </a:xfrm>
          <a:prstGeom prst="rect">
            <a:avLst/>
          </a:prstGeom>
        </p:spPr>
        <p:txBody>
          <a:bodyPr/>
          <a:lstStyle>
            <a:lvl1pPr marL="228600" indent="-2286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685800" indent="-22860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371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4">
              <a:lnSpc>
                <a:spcPct val="90000"/>
              </a:lnSpc>
              <a:spcBef>
                <a:spcPts val="500"/>
              </a:spcBef>
              <a:buFont typeface="Arial" charset="0"/>
              <a:buNone/>
            </a:pPr>
            <a:fld id="{C00DCD96-4F17-4C02-ABFB-D95049680C04}" type="slidenum">
              <a:rPr lang="de-DE" altLang="de-DE" sz="800">
                <a:solidFill>
                  <a:srgbClr val="0E66B0"/>
                </a:solidFill>
                <a:latin typeface="Arial" charset="0"/>
              </a:rPr>
              <a:pPr lvl="4">
                <a:lnSpc>
                  <a:spcPct val="90000"/>
                </a:lnSpc>
                <a:spcBef>
                  <a:spcPts val="500"/>
                </a:spcBef>
                <a:buFont typeface="Arial" charset="0"/>
                <a:buNone/>
              </a:pPr>
              <a:t>‹Nr.›</a:t>
            </a:fld>
            <a:endParaRPr lang="de-DE" altLang="de-DE" sz="800">
              <a:solidFill>
                <a:srgbClr val="0E66B0"/>
              </a:solidFill>
              <a:latin typeface="Arial" charset="0"/>
            </a:endParaRPr>
          </a:p>
        </p:txBody>
      </p:sp>
      <p:cxnSp>
        <p:nvCxnSpPr>
          <p:cNvPr id="6" name="Gerader Verbinder 6">
            <a:extLst>
              <a:ext uri="{FF2B5EF4-FFF2-40B4-BE49-F238E27FC236}">
                <a16:creationId xmlns:a16="http://schemas.microsoft.com/office/drawing/2014/main" id="{3FB1840C-8889-4254-A635-0CCA1DA839C6}"/>
              </a:ext>
            </a:extLst>
          </p:cNvPr>
          <p:cNvCxnSpPr/>
          <p:nvPr userDrawn="1"/>
        </p:nvCxnSpPr>
        <p:spPr>
          <a:xfrm>
            <a:off x="480485" y="5921375"/>
            <a:ext cx="11231033" cy="0"/>
          </a:xfrm>
          <a:prstGeom prst="line">
            <a:avLst/>
          </a:prstGeom>
          <a:ln w="12700">
            <a:solidFill>
              <a:srgbClr val="0066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feld 6"/>
          <p:cNvSpPr txBox="1"/>
          <p:nvPr userDrawn="1"/>
        </p:nvSpPr>
        <p:spPr>
          <a:xfrm>
            <a:off x="10320469" y="6597654"/>
            <a:ext cx="15361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360000"/>
            <a:r>
              <a:rPr lang="de-DE" sz="700" dirty="0">
                <a:solidFill>
                  <a:srgbClr val="0066B3"/>
                </a:solidFill>
                <a:latin typeface="Arial" pitchFamily="34" charset="0"/>
                <a:cs typeface="Arial" pitchFamily="34" charset="0"/>
              </a:rPr>
              <a:t>Stand: 04.09.2023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7EC250C-5F82-529C-41C6-7E841EA856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85" y="6161660"/>
            <a:ext cx="2492544" cy="38080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5">
            <a:extLst>
              <a:ext uri="{FF2B5EF4-FFF2-40B4-BE49-F238E27FC236}">
                <a16:creationId xmlns:a16="http://schemas.microsoft.com/office/drawing/2014/main" id="{4FEDABA8-51E9-4F30-98B4-51A6761EBD0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16918" y="6361113"/>
            <a:ext cx="497674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de-DE" altLang="de-DE" sz="800" dirty="0">
                <a:solidFill>
                  <a:srgbClr val="0E66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Forschungsvereinigung Schweißen und verwandte Verfahren e.V. des DVS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19D02327-D66C-4EBE-99E4-F43064FCBA71}"/>
              </a:ext>
            </a:extLst>
          </p:cNvPr>
          <p:cNvSpPr txBox="1">
            <a:spLocks/>
          </p:cNvSpPr>
          <p:nvPr userDrawn="1"/>
        </p:nvSpPr>
        <p:spPr>
          <a:xfrm>
            <a:off x="9495367" y="6392864"/>
            <a:ext cx="2461684" cy="255587"/>
          </a:xfrm>
          <a:prstGeom prst="rect">
            <a:avLst/>
          </a:prstGeom>
        </p:spPr>
        <p:txBody>
          <a:bodyPr/>
          <a:lstStyle>
            <a:lvl1pPr marL="228600" indent="-2286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685800" indent="-22860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371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4">
              <a:lnSpc>
                <a:spcPct val="90000"/>
              </a:lnSpc>
              <a:spcBef>
                <a:spcPts val="500"/>
              </a:spcBef>
              <a:buFont typeface="Arial" charset="0"/>
              <a:buNone/>
            </a:pPr>
            <a:fld id="{C00DCD96-4F17-4C02-ABFB-D95049680C04}" type="slidenum">
              <a:rPr lang="de-DE" altLang="de-DE" sz="800">
                <a:solidFill>
                  <a:srgbClr val="0E66B0"/>
                </a:solidFill>
                <a:latin typeface="Arial" charset="0"/>
              </a:rPr>
              <a:pPr lvl="4">
                <a:lnSpc>
                  <a:spcPct val="90000"/>
                </a:lnSpc>
                <a:spcBef>
                  <a:spcPts val="500"/>
                </a:spcBef>
                <a:buFont typeface="Arial" charset="0"/>
                <a:buNone/>
              </a:pPr>
              <a:t>‹Nr.›</a:t>
            </a:fld>
            <a:endParaRPr lang="de-DE" altLang="de-DE" sz="800">
              <a:solidFill>
                <a:srgbClr val="0E66B0"/>
              </a:solidFill>
              <a:latin typeface="Arial" charset="0"/>
            </a:endParaRPr>
          </a:p>
        </p:txBody>
      </p:sp>
      <p:cxnSp>
        <p:nvCxnSpPr>
          <p:cNvPr id="6" name="Gerader Verbinder 6">
            <a:extLst>
              <a:ext uri="{FF2B5EF4-FFF2-40B4-BE49-F238E27FC236}">
                <a16:creationId xmlns:a16="http://schemas.microsoft.com/office/drawing/2014/main" id="{3FB1840C-8889-4254-A635-0CCA1DA839C6}"/>
              </a:ext>
            </a:extLst>
          </p:cNvPr>
          <p:cNvCxnSpPr/>
          <p:nvPr userDrawn="1"/>
        </p:nvCxnSpPr>
        <p:spPr>
          <a:xfrm>
            <a:off x="480485" y="5921375"/>
            <a:ext cx="11231033" cy="0"/>
          </a:xfrm>
          <a:prstGeom prst="line">
            <a:avLst/>
          </a:prstGeom>
          <a:ln w="12700">
            <a:solidFill>
              <a:srgbClr val="0066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fik 4">
            <a:extLst>
              <a:ext uri="{FF2B5EF4-FFF2-40B4-BE49-F238E27FC236}">
                <a16:creationId xmlns:a16="http://schemas.microsoft.com/office/drawing/2014/main" id="{28B1B96F-4FA0-26E1-CEA9-8866EC4601D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85" y="6161660"/>
            <a:ext cx="2492544" cy="38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090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0900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63AE6527-8271-46D9-AAEB-9C6EC745E660}"/>
              </a:ext>
            </a:extLst>
          </p:cNvPr>
          <p:cNvCxnSpPr/>
          <p:nvPr/>
        </p:nvCxnSpPr>
        <p:spPr>
          <a:xfrm>
            <a:off x="360363" y="5921375"/>
            <a:ext cx="11472862" cy="0"/>
          </a:xfrm>
          <a:prstGeom prst="line">
            <a:avLst/>
          </a:prstGeom>
          <a:ln w="12700">
            <a:solidFill>
              <a:srgbClr val="0066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feld 5">
            <a:extLst>
              <a:ext uri="{FF2B5EF4-FFF2-40B4-BE49-F238E27FC236}">
                <a16:creationId xmlns:a16="http://schemas.microsoft.com/office/drawing/2014/main" id="{13570708-F2FC-4DAB-811B-E724209F72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0" y="6403975"/>
            <a:ext cx="369093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de-DE" altLang="de-DE" sz="800" dirty="0">
                <a:solidFill>
                  <a:srgbClr val="0E66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Forschungsvereinigung Schweißen und verwandte Verfahren e. V. des DVS</a:t>
            </a:r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F68E32B4-D67F-4F7A-A5D0-5A395D2AF2B6}"/>
              </a:ext>
            </a:extLst>
          </p:cNvPr>
          <p:cNvSpPr txBox="1">
            <a:spLocks/>
          </p:cNvSpPr>
          <p:nvPr/>
        </p:nvSpPr>
        <p:spPr>
          <a:xfrm>
            <a:off x="10252075" y="6403975"/>
            <a:ext cx="1827213" cy="2159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4" fontAlgn="auto">
              <a:spcAft>
                <a:spcPts val="0"/>
              </a:spcAft>
              <a:defRPr/>
            </a:pPr>
            <a:fld id="{50E13DA7-5D7E-4C28-84A6-CB1D855C812D}" type="slidenum">
              <a:rPr lang="de-DE" smtClean="0">
                <a:solidFill>
                  <a:srgbClr val="0E66B0"/>
                </a:solidFill>
              </a:rPr>
              <a:pPr lvl="4" fontAlgn="auto">
                <a:spcAft>
                  <a:spcPts val="0"/>
                </a:spcAft>
                <a:defRPr/>
              </a:pPr>
              <a:t>‹Nr.›</a:t>
            </a:fld>
            <a:endParaRPr lang="de-DE" dirty="0">
              <a:solidFill>
                <a:srgbClr val="0E66B0"/>
              </a:solidFill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0C8F949-6CC9-57EB-BDF3-9FB75E405C2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3" y="6172839"/>
            <a:ext cx="2365117" cy="36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05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84167" y="6237288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/>
            </a:lvl1pPr>
          </a:lstStyle>
          <a:p>
            <a:pPr>
              <a:defRPr/>
            </a:pPr>
            <a:fld id="{19FAB6CF-C58A-4B1F-8A6D-AEB35072695A}" type="slidenum">
              <a:rPr lang="de-DE">
                <a:solidFill>
                  <a:prstClr val="black"/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black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B617092-8147-0374-F41B-5BB3E9B75A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85" y="6161660"/>
            <a:ext cx="2492544" cy="38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572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84167" y="6237288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/>
            </a:lvl1pPr>
          </a:lstStyle>
          <a:p>
            <a:pPr>
              <a:defRPr/>
            </a:pPr>
            <a:fld id="{19FAB6CF-C58A-4B1F-8A6D-AEB35072695A}" type="slidenum">
              <a:rPr lang="de-DE">
                <a:solidFill>
                  <a:prstClr val="black"/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black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0CE9D80-F1FE-74F2-B63F-BBC330C136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85" y="6161660"/>
            <a:ext cx="2492544" cy="38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04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12192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F6E94295-E29A-5842-2FF4-9F93E691158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332656"/>
            <a:ext cx="2826327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91744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5">
            <a:extLst>
              <a:ext uri="{FF2B5EF4-FFF2-40B4-BE49-F238E27FC236}">
                <a16:creationId xmlns:a16="http://schemas.microsoft.com/office/drawing/2014/main" id="{4FEDABA8-51E9-4F30-98B4-51A6761EBD0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16918" y="6361113"/>
            <a:ext cx="497674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de-DE" altLang="de-DE" sz="800" dirty="0">
                <a:solidFill>
                  <a:srgbClr val="0E66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Forschungsvereinigung Schweißen und verwandte Verfahren e.V. des DVS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19D02327-D66C-4EBE-99E4-F43064FCBA71}"/>
              </a:ext>
            </a:extLst>
          </p:cNvPr>
          <p:cNvSpPr txBox="1">
            <a:spLocks/>
          </p:cNvSpPr>
          <p:nvPr userDrawn="1"/>
        </p:nvSpPr>
        <p:spPr>
          <a:xfrm>
            <a:off x="9495367" y="6392864"/>
            <a:ext cx="2461684" cy="255587"/>
          </a:xfrm>
          <a:prstGeom prst="rect">
            <a:avLst/>
          </a:prstGeom>
        </p:spPr>
        <p:txBody>
          <a:bodyPr/>
          <a:lstStyle>
            <a:lvl1pPr marL="228600" indent="-2286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685800" indent="-22860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371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4">
              <a:lnSpc>
                <a:spcPct val="90000"/>
              </a:lnSpc>
              <a:spcBef>
                <a:spcPts val="500"/>
              </a:spcBef>
              <a:buFont typeface="Arial" charset="0"/>
              <a:buNone/>
            </a:pPr>
            <a:fld id="{C00DCD96-4F17-4C02-ABFB-D95049680C04}" type="slidenum">
              <a:rPr lang="de-DE" altLang="de-DE" sz="800">
                <a:solidFill>
                  <a:srgbClr val="0E66B0"/>
                </a:solidFill>
                <a:latin typeface="Arial" charset="0"/>
              </a:rPr>
              <a:pPr lvl="4">
                <a:lnSpc>
                  <a:spcPct val="90000"/>
                </a:lnSpc>
                <a:spcBef>
                  <a:spcPts val="500"/>
                </a:spcBef>
                <a:buFont typeface="Arial" charset="0"/>
                <a:buNone/>
              </a:pPr>
              <a:t>‹Nr.›</a:t>
            </a:fld>
            <a:endParaRPr lang="de-DE" altLang="de-DE" sz="800">
              <a:solidFill>
                <a:srgbClr val="0E66B0"/>
              </a:solidFill>
              <a:latin typeface="Arial" charset="0"/>
            </a:endParaRPr>
          </a:p>
        </p:txBody>
      </p:sp>
      <p:cxnSp>
        <p:nvCxnSpPr>
          <p:cNvPr id="6" name="Gerader Verbinder 6">
            <a:extLst>
              <a:ext uri="{FF2B5EF4-FFF2-40B4-BE49-F238E27FC236}">
                <a16:creationId xmlns:a16="http://schemas.microsoft.com/office/drawing/2014/main" id="{3FB1840C-8889-4254-A635-0CCA1DA839C6}"/>
              </a:ext>
            </a:extLst>
          </p:cNvPr>
          <p:cNvCxnSpPr/>
          <p:nvPr userDrawn="1"/>
        </p:nvCxnSpPr>
        <p:spPr>
          <a:xfrm>
            <a:off x="480485" y="5921375"/>
            <a:ext cx="11231033" cy="0"/>
          </a:xfrm>
          <a:prstGeom prst="line">
            <a:avLst/>
          </a:prstGeom>
          <a:ln w="12700">
            <a:solidFill>
              <a:srgbClr val="0066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feld 6"/>
          <p:cNvSpPr txBox="1"/>
          <p:nvPr userDrawn="1"/>
        </p:nvSpPr>
        <p:spPr>
          <a:xfrm>
            <a:off x="10320469" y="6597654"/>
            <a:ext cx="15361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360000"/>
            <a:r>
              <a:rPr lang="de-DE" sz="700" dirty="0">
                <a:solidFill>
                  <a:srgbClr val="0066B3"/>
                </a:solidFill>
                <a:latin typeface="Arial" pitchFamily="34" charset="0"/>
                <a:cs typeface="Arial" pitchFamily="34" charset="0"/>
              </a:rPr>
              <a:t>Stand: 04.09.2023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DB0573C-D338-4A89-F2F1-FD0A528B5A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85" y="6161660"/>
            <a:ext cx="2492544" cy="38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919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3FB1840C-8889-4254-A635-0CCA1DA839C6}"/>
              </a:ext>
            </a:extLst>
          </p:cNvPr>
          <p:cNvCxnSpPr/>
          <p:nvPr/>
        </p:nvCxnSpPr>
        <p:spPr>
          <a:xfrm>
            <a:off x="480485" y="5921375"/>
            <a:ext cx="11231033" cy="0"/>
          </a:xfrm>
          <a:prstGeom prst="line">
            <a:avLst/>
          </a:prstGeom>
          <a:ln w="12700">
            <a:solidFill>
              <a:srgbClr val="0066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4" name="Textfeld 5">
            <a:extLst>
              <a:ext uri="{FF2B5EF4-FFF2-40B4-BE49-F238E27FC236}">
                <a16:creationId xmlns:a16="http://schemas.microsoft.com/office/drawing/2014/main" id="{4FEDABA8-51E9-4F30-98B4-51A6761EBD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6918" y="6361113"/>
            <a:ext cx="497674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de-DE" altLang="de-DE" sz="800" dirty="0">
                <a:solidFill>
                  <a:srgbClr val="0E66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Forschungsvereinigung Schweißen und verwandte Verfahren e.V. des DVS</a:t>
            </a:r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19D02327-D66C-4EBE-99E4-F43064FCBA71}"/>
              </a:ext>
            </a:extLst>
          </p:cNvPr>
          <p:cNvSpPr txBox="1">
            <a:spLocks/>
          </p:cNvSpPr>
          <p:nvPr/>
        </p:nvSpPr>
        <p:spPr>
          <a:xfrm>
            <a:off x="9495367" y="6392864"/>
            <a:ext cx="2461684" cy="255587"/>
          </a:xfrm>
          <a:prstGeom prst="rect">
            <a:avLst/>
          </a:prstGeom>
        </p:spPr>
        <p:txBody>
          <a:bodyPr/>
          <a:lstStyle>
            <a:lvl1pPr marL="228600" indent="-2286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685800" indent="-22860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371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4">
              <a:lnSpc>
                <a:spcPct val="90000"/>
              </a:lnSpc>
              <a:spcBef>
                <a:spcPts val="500"/>
              </a:spcBef>
              <a:buFont typeface="Arial" charset="0"/>
              <a:buNone/>
            </a:pPr>
            <a:fld id="{C00DCD96-4F17-4C02-ABFB-D95049680C04}" type="slidenum">
              <a:rPr lang="de-DE" altLang="de-DE" sz="800">
                <a:solidFill>
                  <a:srgbClr val="0E66B0"/>
                </a:solidFill>
                <a:latin typeface="Arial" charset="0"/>
              </a:rPr>
              <a:pPr lvl="4">
                <a:lnSpc>
                  <a:spcPct val="90000"/>
                </a:lnSpc>
                <a:spcBef>
                  <a:spcPts val="500"/>
                </a:spcBef>
                <a:buFont typeface="Arial" charset="0"/>
                <a:buNone/>
              </a:pPr>
              <a:t>‹Nr.›</a:t>
            </a:fld>
            <a:endParaRPr lang="de-DE" altLang="de-DE" sz="800">
              <a:solidFill>
                <a:srgbClr val="0E66B0"/>
              </a:solidFill>
              <a:latin typeface="Arial" charset="0"/>
            </a:endParaRPr>
          </a:p>
        </p:txBody>
      </p:sp>
      <p:sp>
        <p:nvSpPr>
          <p:cNvPr id="8" name="Textfeld 7"/>
          <p:cNvSpPr txBox="1"/>
          <p:nvPr userDrawn="1"/>
        </p:nvSpPr>
        <p:spPr>
          <a:xfrm>
            <a:off x="10320469" y="6597654"/>
            <a:ext cx="15361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360000"/>
            <a:r>
              <a:rPr lang="de-DE" sz="700" dirty="0">
                <a:solidFill>
                  <a:srgbClr val="0066B3"/>
                </a:solidFill>
                <a:latin typeface="Arial" pitchFamily="34" charset="0"/>
                <a:cs typeface="Arial" pitchFamily="34" charset="0"/>
              </a:rPr>
              <a:t>Stand: 04.09.2023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663FC05-0A6D-0A5B-BCD3-2ABF69E9E3F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6165304"/>
            <a:ext cx="2365117" cy="36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110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5">
            <a:extLst>
              <a:ext uri="{FF2B5EF4-FFF2-40B4-BE49-F238E27FC236}">
                <a16:creationId xmlns:a16="http://schemas.microsoft.com/office/drawing/2014/main" id="{4FEDABA8-51E9-4F30-98B4-51A6761EBD0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16918" y="6361113"/>
            <a:ext cx="497674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de-DE" altLang="de-DE" sz="800" dirty="0">
                <a:solidFill>
                  <a:srgbClr val="0E66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Forschungsvereinigung Schweißen und verwandte Verfahren e.V. des DVS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19D02327-D66C-4EBE-99E4-F43064FCBA71}"/>
              </a:ext>
            </a:extLst>
          </p:cNvPr>
          <p:cNvSpPr txBox="1">
            <a:spLocks/>
          </p:cNvSpPr>
          <p:nvPr userDrawn="1"/>
        </p:nvSpPr>
        <p:spPr>
          <a:xfrm>
            <a:off x="9495367" y="6392864"/>
            <a:ext cx="2461684" cy="255587"/>
          </a:xfrm>
          <a:prstGeom prst="rect">
            <a:avLst/>
          </a:prstGeom>
        </p:spPr>
        <p:txBody>
          <a:bodyPr/>
          <a:lstStyle>
            <a:lvl1pPr marL="228600" indent="-2286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685800" indent="-22860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371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4">
              <a:lnSpc>
                <a:spcPct val="90000"/>
              </a:lnSpc>
              <a:spcBef>
                <a:spcPts val="500"/>
              </a:spcBef>
              <a:buFont typeface="Arial" charset="0"/>
              <a:buNone/>
            </a:pPr>
            <a:fld id="{C00DCD96-4F17-4C02-ABFB-D95049680C04}" type="slidenum">
              <a:rPr lang="de-DE" altLang="de-DE" sz="800">
                <a:solidFill>
                  <a:srgbClr val="0E66B0"/>
                </a:solidFill>
                <a:latin typeface="Arial" charset="0"/>
              </a:rPr>
              <a:pPr lvl="4">
                <a:lnSpc>
                  <a:spcPct val="90000"/>
                </a:lnSpc>
                <a:spcBef>
                  <a:spcPts val="500"/>
                </a:spcBef>
                <a:buFont typeface="Arial" charset="0"/>
                <a:buNone/>
              </a:pPr>
              <a:t>‹Nr.›</a:t>
            </a:fld>
            <a:endParaRPr lang="de-DE" altLang="de-DE" sz="800">
              <a:solidFill>
                <a:srgbClr val="0E66B0"/>
              </a:solidFill>
              <a:latin typeface="Arial" charset="0"/>
            </a:endParaRPr>
          </a:p>
        </p:txBody>
      </p:sp>
      <p:cxnSp>
        <p:nvCxnSpPr>
          <p:cNvPr id="6" name="Gerader Verbinder 6">
            <a:extLst>
              <a:ext uri="{FF2B5EF4-FFF2-40B4-BE49-F238E27FC236}">
                <a16:creationId xmlns:a16="http://schemas.microsoft.com/office/drawing/2014/main" id="{3FB1840C-8889-4254-A635-0CCA1DA839C6}"/>
              </a:ext>
            </a:extLst>
          </p:cNvPr>
          <p:cNvCxnSpPr/>
          <p:nvPr userDrawn="1"/>
        </p:nvCxnSpPr>
        <p:spPr>
          <a:xfrm>
            <a:off x="480485" y="5921375"/>
            <a:ext cx="11231033" cy="0"/>
          </a:xfrm>
          <a:prstGeom prst="line">
            <a:avLst/>
          </a:prstGeom>
          <a:ln w="12700">
            <a:solidFill>
              <a:srgbClr val="0066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1"/>
          <p:cNvSpPr txBox="1"/>
          <p:nvPr userDrawn="1"/>
        </p:nvSpPr>
        <p:spPr>
          <a:xfrm>
            <a:off x="10320469" y="6597654"/>
            <a:ext cx="15361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360000"/>
            <a:r>
              <a:rPr lang="de-DE" sz="700" dirty="0">
                <a:solidFill>
                  <a:srgbClr val="0066B3"/>
                </a:solidFill>
                <a:latin typeface="Arial" pitchFamily="34" charset="0"/>
                <a:cs typeface="Arial" pitchFamily="34" charset="0"/>
              </a:rPr>
              <a:t>Stand: 04.09.2023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B7641B6-D751-C29D-5851-110626DF3F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6165304"/>
            <a:ext cx="2365117" cy="36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402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5">
            <a:extLst>
              <a:ext uri="{FF2B5EF4-FFF2-40B4-BE49-F238E27FC236}">
                <a16:creationId xmlns:a16="http://schemas.microsoft.com/office/drawing/2014/main" id="{4FEDABA8-51E9-4F30-98B4-51A6761EBD0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16918" y="6361113"/>
            <a:ext cx="497674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de-DE" altLang="de-DE" sz="800" dirty="0">
                <a:solidFill>
                  <a:srgbClr val="0E66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Forschungsvereinigung Schweißen und verwandte Verfahren e.V. des DVS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19D02327-D66C-4EBE-99E4-F43064FCBA71}"/>
              </a:ext>
            </a:extLst>
          </p:cNvPr>
          <p:cNvSpPr txBox="1">
            <a:spLocks/>
          </p:cNvSpPr>
          <p:nvPr userDrawn="1"/>
        </p:nvSpPr>
        <p:spPr>
          <a:xfrm>
            <a:off x="9495367" y="6392864"/>
            <a:ext cx="2461684" cy="255587"/>
          </a:xfrm>
          <a:prstGeom prst="rect">
            <a:avLst/>
          </a:prstGeom>
        </p:spPr>
        <p:txBody>
          <a:bodyPr/>
          <a:lstStyle>
            <a:lvl1pPr marL="228600" indent="-2286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685800" indent="-22860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371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4">
              <a:lnSpc>
                <a:spcPct val="90000"/>
              </a:lnSpc>
              <a:spcBef>
                <a:spcPts val="500"/>
              </a:spcBef>
              <a:buFont typeface="Arial" charset="0"/>
              <a:buNone/>
            </a:pPr>
            <a:fld id="{C00DCD96-4F17-4C02-ABFB-D95049680C04}" type="slidenum">
              <a:rPr lang="de-DE" altLang="de-DE" sz="800">
                <a:solidFill>
                  <a:srgbClr val="0E66B0"/>
                </a:solidFill>
                <a:latin typeface="Arial" charset="0"/>
              </a:rPr>
              <a:pPr lvl="4">
                <a:lnSpc>
                  <a:spcPct val="90000"/>
                </a:lnSpc>
                <a:spcBef>
                  <a:spcPts val="500"/>
                </a:spcBef>
                <a:buFont typeface="Arial" charset="0"/>
                <a:buNone/>
              </a:pPr>
              <a:t>‹Nr.›</a:t>
            </a:fld>
            <a:endParaRPr lang="de-DE" altLang="de-DE" sz="800">
              <a:solidFill>
                <a:srgbClr val="0E66B0"/>
              </a:solidFill>
              <a:latin typeface="Arial" charset="0"/>
            </a:endParaRPr>
          </a:p>
        </p:txBody>
      </p:sp>
      <p:cxnSp>
        <p:nvCxnSpPr>
          <p:cNvPr id="6" name="Gerader Verbinder 6">
            <a:extLst>
              <a:ext uri="{FF2B5EF4-FFF2-40B4-BE49-F238E27FC236}">
                <a16:creationId xmlns:a16="http://schemas.microsoft.com/office/drawing/2014/main" id="{3FB1840C-8889-4254-A635-0CCA1DA839C6}"/>
              </a:ext>
            </a:extLst>
          </p:cNvPr>
          <p:cNvCxnSpPr/>
          <p:nvPr userDrawn="1"/>
        </p:nvCxnSpPr>
        <p:spPr>
          <a:xfrm>
            <a:off x="480485" y="5921375"/>
            <a:ext cx="11231033" cy="0"/>
          </a:xfrm>
          <a:prstGeom prst="line">
            <a:avLst/>
          </a:prstGeom>
          <a:ln w="12700">
            <a:solidFill>
              <a:srgbClr val="0066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1"/>
          <p:cNvSpPr txBox="1"/>
          <p:nvPr userDrawn="1"/>
        </p:nvSpPr>
        <p:spPr>
          <a:xfrm>
            <a:off x="10320469" y="6597654"/>
            <a:ext cx="15361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360000"/>
            <a:r>
              <a:rPr lang="de-DE" sz="700" dirty="0">
                <a:solidFill>
                  <a:srgbClr val="0066B3"/>
                </a:solidFill>
                <a:latin typeface="Arial" pitchFamily="34" charset="0"/>
                <a:cs typeface="Arial" pitchFamily="34" charset="0"/>
              </a:rPr>
              <a:t>Stand: 04.09.2023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403837E-D270-600B-F7F5-02124315D95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6165304"/>
            <a:ext cx="2365117" cy="36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356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Grafik 6" descr="DVS_Balken_Inhalt_Schweissnaht.jpg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" y="539750"/>
            <a:ext cx="12179300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Gerade Verbindung 7"/>
          <p:cNvCxnSpPr/>
          <p:nvPr/>
        </p:nvCxnSpPr>
        <p:spPr>
          <a:xfrm>
            <a:off x="480484" y="6092825"/>
            <a:ext cx="110405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Grafik 6" descr="DVS_Verband_4c.jpg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61" y="6318250"/>
            <a:ext cx="2768003" cy="373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5318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  <p:sldLayoutId id="2147483827" r:id="rId13"/>
    <p:sldLayoutId id="2147483828" r:id="rId14"/>
    <p:sldLayoutId id="2147483829" r:id="rId15"/>
    <p:sldLayoutId id="2147483830" r:id="rId16"/>
    <p:sldLayoutId id="2147483831" r:id="rId17"/>
    <p:sldLayoutId id="2147483832" r:id="rId18"/>
    <p:sldLayoutId id="2147483833" r:id="rId19"/>
    <p:sldLayoutId id="2147483834" r:id="rId20"/>
    <p:sldLayoutId id="2147483835" r:id="rId21"/>
    <p:sldLayoutId id="2147483836" r:id="rId22"/>
    <p:sldLayoutId id="2147483837" r:id="rId2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feld 1"/>
          <p:cNvSpPr txBox="1">
            <a:spLocks noChangeArrowheads="1"/>
          </p:cNvSpPr>
          <p:nvPr/>
        </p:nvSpPr>
        <p:spPr bwMode="auto">
          <a:xfrm>
            <a:off x="2632695" y="1196976"/>
            <a:ext cx="6991424" cy="454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Bericht zum Fortschritt des laufenden Projekts:</a:t>
            </a:r>
          </a:p>
        </p:txBody>
      </p:sp>
      <p:sp>
        <p:nvSpPr>
          <p:cNvPr id="4099" name="Textfeld 2"/>
          <p:cNvSpPr txBox="1">
            <a:spLocks noChangeArrowheads="1"/>
          </p:cNvSpPr>
          <p:nvPr/>
        </p:nvSpPr>
        <p:spPr bwMode="auto">
          <a:xfrm>
            <a:off x="2632695" y="2852738"/>
            <a:ext cx="6192838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zur Sitzung des Fachausschusses </a:t>
            </a:r>
            <a:r>
              <a:rPr kumimoji="0" lang="de-DE" sz="1800" b="0" i="1" u="none" strike="noStrike" kern="120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„???“</a:t>
            </a: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am ???</a:t>
            </a:r>
          </a:p>
        </p:txBody>
      </p:sp>
      <p:sp>
        <p:nvSpPr>
          <p:cNvPr id="4100" name="Textfeld 3"/>
          <p:cNvSpPr txBox="1">
            <a:spLocks noChangeArrowheads="1"/>
          </p:cNvSpPr>
          <p:nvPr/>
        </p:nvSpPr>
        <p:spPr bwMode="auto">
          <a:xfrm>
            <a:off x="2855913" y="3860800"/>
            <a:ext cx="6127750" cy="213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				</a:t>
            </a:r>
          </a:p>
        </p:txBody>
      </p:sp>
      <p:sp>
        <p:nvSpPr>
          <p:cNvPr id="4101" name="Textfeld 2"/>
          <p:cNvSpPr txBox="1">
            <a:spLocks noChangeArrowheads="1"/>
          </p:cNvSpPr>
          <p:nvPr/>
        </p:nvSpPr>
        <p:spPr bwMode="auto">
          <a:xfrm>
            <a:off x="2639045" y="1844675"/>
            <a:ext cx="6192838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„Titel“</a:t>
            </a:r>
          </a:p>
          <a:p>
            <a:pPr marL="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IGF-Nr.		DVS-Nr.		Laufzeit:</a:t>
            </a:r>
          </a:p>
        </p:txBody>
      </p:sp>
      <p:sp>
        <p:nvSpPr>
          <p:cNvPr id="4102" name="Textfeld 1"/>
          <p:cNvSpPr txBox="1">
            <a:spLocks noChangeArrowheads="1"/>
          </p:cNvSpPr>
          <p:nvPr/>
        </p:nvSpPr>
        <p:spPr bwMode="auto">
          <a:xfrm>
            <a:off x="2567609" y="5229225"/>
            <a:ext cx="1584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„Logo FE 1“</a:t>
            </a:r>
          </a:p>
        </p:txBody>
      </p:sp>
      <p:sp>
        <p:nvSpPr>
          <p:cNvPr id="4103" name="Textfeld 6"/>
          <p:cNvSpPr txBox="1">
            <a:spLocks noChangeArrowheads="1"/>
          </p:cNvSpPr>
          <p:nvPr/>
        </p:nvSpPr>
        <p:spPr bwMode="auto">
          <a:xfrm>
            <a:off x="4799634" y="5229225"/>
            <a:ext cx="201644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ggf. „Logo FE 2“</a:t>
            </a:r>
          </a:p>
        </p:txBody>
      </p:sp>
    </p:spTree>
    <p:extLst>
      <p:ext uri="{BB962C8B-B14F-4D97-AF65-F5344CB8AC3E}">
        <p14:creationId xmlns:p14="http://schemas.microsoft.com/office/powerpoint/2010/main" val="2477754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79283DC-12E4-1DF7-5AD1-23859D51EB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1. Beteiligte Forschungseinrichtungen</a:t>
            </a:r>
          </a:p>
          <a:p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1829E14-3E3E-60D1-3E01-F3FB79013E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0000" y="1151999"/>
            <a:ext cx="11473200" cy="4688083"/>
          </a:xfrm>
        </p:spPr>
        <p:txBody>
          <a:bodyPr/>
          <a:lstStyle/>
          <a:p>
            <a:pPr marL="609600" marR="0" lvl="0" indent="-6096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Bitte tragen Sie hier die Daten der Forschungseinrichtungen ein. </a:t>
            </a: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Forschungseinrichtung 1 (federführend):</a:t>
            </a: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Name der Forschungseinrichtung:</a:t>
            </a: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Mitglied der Forschungsvereinigung: 	ja/nein</a:t>
            </a: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Anschrift:</a:t>
            </a: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Leiter der Forschungseinrichtung:	Telefon:		Fax:		E-Mail:</a:t>
            </a: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Projektleiter:			Telefon:		Fax:		E-Mail:</a:t>
            </a: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1" u="sng" strike="noStrike" kern="1200" cap="none" spc="0" normalizeH="0" baseline="0" noProof="0" dirty="0">
              <a:ln>
                <a:noFill/>
              </a:ln>
              <a:solidFill>
                <a:srgbClr val="0066B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Ggf. weitere: Forschungseinrichtung 2:</a:t>
            </a: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Name der Forschungseinrichtung:</a:t>
            </a: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Mitglied der Forschungsvereinigung: 	ja/nein</a:t>
            </a: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Anschrift:</a:t>
            </a: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Leiter der Forschungseinrichtung:	Telefon:		Fax:		E-Mail:</a:t>
            </a: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Projektleiter:			Telefon:		Fax:		E-Mail:</a:t>
            </a: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1" u="sng" strike="noStrike" kern="1200" cap="none" spc="0" normalizeH="0" baseline="0" noProof="0" dirty="0">
              <a:ln>
                <a:noFill/>
              </a:ln>
              <a:solidFill>
                <a:srgbClr val="0066B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1" u="sng" strike="noStrike" kern="1200" cap="none" spc="0" normalizeH="0" baseline="0" noProof="0" dirty="0">
              <a:ln>
                <a:noFill/>
              </a:ln>
              <a:solidFill>
                <a:srgbClr val="0066B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Ggf. weitere beteiligte Forschungsvereinigung:</a:t>
            </a:r>
            <a:endParaRPr kumimoji="0" lang="de-DE" sz="1600" b="0" i="1" u="none" strike="noStrike" kern="1200" cap="none" spc="0" normalizeH="0" baseline="0" noProof="0" dirty="0">
              <a:ln>
                <a:noFill/>
              </a:ln>
              <a:solidFill>
                <a:srgbClr val="0066B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1" u="none" strike="noStrike" kern="1200" cap="none" spc="0" normalizeH="0" baseline="0" noProof="0" dirty="0">
              <a:ln>
                <a:noFill/>
              </a:ln>
              <a:solidFill>
                <a:srgbClr val="0066B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603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7630D793-5303-9151-80D6-CEAA287D1C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2. Forschungsziel</a:t>
            </a:r>
          </a:p>
          <a:p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2CDA16E-3E8A-892A-25F9-7BF08303BB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609600" marR="0" lvl="0" indent="-609600" algn="ctr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Hilfestellung, nachfolgenden Text</a:t>
            </a:r>
          </a:p>
          <a:p>
            <a:pPr marL="609600" marR="0" lvl="0" indent="-609600" algn="ctr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bitte nach Bedarf überschreiben / löschen! </a:t>
            </a:r>
          </a:p>
          <a:p>
            <a:pPr marL="609600" marR="0" lvl="0" indent="-6096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Welches </a:t>
            </a:r>
            <a: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+mn-cs"/>
              </a:rPr>
              <a:t>Forschungsziel</a:t>
            </a:r>
            <a: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verfolgt das Projekt?</a:t>
            </a: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1" u="sng" strike="noStrike" kern="1200" cap="none" spc="0" normalizeH="0" baseline="0" noProof="0" dirty="0">
              <a:ln>
                <a:noFill/>
              </a:ln>
              <a:solidFill>
                <a:srgbClr val="0066B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Welcher </a:t>
            </a:r>
            <a: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+mn-cs"/>
              </a:rPr>
              <a:t>Nutzen</a:t>
            </a:r>
            <a: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ist damit für </a:t>
            </a:r>
            <a:r>
              <a:rPr kumimoji="0" lang="de-DE" sz="1600" b="0" i="1" u="sng" strike="noStrike" kern="1200" cap="none" spc="0" normalizeH="0" baseline="0" noProof="0" dirty="0" err="1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kmU</a:t>
            </a:r>
            <a: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verbunden?</a:t>
            </a: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1" u="sng" strike="noStrike" kern="1200" cap="none" spc="0" normalizeH="0" baseline="0" noProof="0" dirty="0">
              <a:ln>
                <a:noFill/>
              </a:ln>
              <a:solidFill>
                <a:srgbClr val="0066B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+mn-cs"/>
              </a:rPr>
              <a:t>Industrieller Projektpate </a:t>
            </a:r>
            <a: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aus dem Fachausschuss?</a:t>
            </a: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1" u="sng" strike="noStrike" kern="1200" cap="none" spc="0" normalizeH="0" baseline="0" noProof="0" dirty="0">
              <a:ln>
                <a:noFill/>
              </a:ln>
              <a:solidFill>
                <a:srgbClr val="0066B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6028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CD8A3-7F1A-4E71-2E2F-E3C470EF4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2F5DC190-4C6B-3756-5B64-4A2EBFD577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highlight>
                  <a:srgbClr val="FFFF00"/>
                </a:highlight>
                <a:uLnTx/>
                <a:uFillTx/>
                <a:latin typeface="Arial" charset="0"/>
                <a:ea typeface="+mn-ea"/>
                <a:cs typeface="Arial" charset="0"/>
              </a:rPr>
              <a:t>3. Bearbeitungsstatus der Arbeitspakete</a:t>
            </a:r>
          </a:p>
          <a:p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FA24879-453B-37E4-7FD7-4A2E7E706E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800" y="1143372"/>
            <a:ext cx="11473200" cy="4696709"/>
          </a:xfrm>
        </p:spPr>
        <p:txBody>
          <a:bodyPr/>
          <a:lstStyle/>
          <a:p>
            <a:pPr marL="609600" marR="0" lvl="0" indent="-609600" algn="ctr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Bitte führen Sie die Arbeitspakete des Vorhabens auf und bewerten Sie näherungsweise den </a:t>
            </a:r>
            <a:br>
              <a:rPr kumimoji="0" lang="de-DE" sz="18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DE" sz="18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+mn-cs"/>
              </a:rPr>
              <a:t>Bearbeitungsstatus </a:t>
            </a:r>
            <a:r>
              <a:rPr kumimoji="0" lang="de-DE" sz="18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zum Tag der Fachausschusssitzung in Prozent . </a:t>
            </a:r>
            <a:br>
              <a:rPr kumimoji="0" lang="de-DE" sz="18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br>
              <a:rPr kumimoji="0" lang="de-DE" sz="18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DE" sz="1800" i="1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Arbeitspakete seit der letzten Sitzung: </a:t>
            </a:r>
          </a:p>
          <a:p>
            <a:pPr marL="609600" marR="0" lvl="0" indent="-609600" algn="ctr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		- nicht bearbeitet (Prozentzahl schwarz) </a:t>
            </a:r>
          </a:p>
          <a:p>
            <a:pPr marL="609600" marR="0" lvl="0" indent="-609600" algn="ctr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-  bearbeitet</a:t>
            </a:r>
            <a:r>
              <a:rPr lang="de-DE" sz="1800" i="1" dirty="0">
                <a:latin typeface="Arial"/>
                <a:cs typeface="+mn-cs"/>
              </a:rPr>
              <a:t> (Prozentzahl grün)</a:t>
            </a:r>
            <a:r>
              <a:rPr kumimoji="0" lang="de-DE" sz="1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endParaRPr lang="de-DE" dirty="0"/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D5ABDBFF-18E1-3A6C-DE70-D7C22AAF6322}"/>
              </a:ext>
            </a:extLst>
          </p:cNvPr>
          <p:cNvGraphicFramePr>
            <a:graphicFrameLocks noGrp="1"/>
          </p:cNvGraphicFramePr>
          <p:nvPr/>
        </p:nvGraphicFramePr>
        <p:xfrm>
          <a:off x="845389" y="2695115"/>
          <a:ext cx="10774393" cy="3012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4659">
                  <a:extLst>
                    <a:ext uri="{9D8B030D-6E8A-4147-A177-3AD203B41FA5}">
                      <a16:colId xmlns:a16="http://schemas.microsoft.com/office/drawing/2014/main" val="759792788"/>
                    </a:ext>
                  </a:extLst>
                </a:gridCol>
                <a:gridCol w="3589867">
                  <a:extLst>
                    <a:ext uri="{9D8B030D-6E8A-4147-A177-3AD203B41FA5}">
                      <a16:colId xmlns:a16="http://schemas.microsoft.com/office/drawing/2014/main" val="131423656"/>
                    </a:ext>
                  </a:extLst>
                </a:gridCol>
                <a:gridCol w="3589867">
                  <a:extLst>
                    <a:ext uri="{9D8B030D-6E8A-4147-A177-3AD203B41FA5}">
                      <a16:colId xmlns:a16="http://schemas.microsoft.com/office/drawing/2014/main" val="4356914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Arbeitspakete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Bearbeitungsstatus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 ist im Zeitplan/ Grund/ Einfluss auf das Vorhaben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43858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AP1 – Werkstoffauswahl und Versuchsmatrix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5425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AP2 – Werkstoffbeschaffung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Nein/ Lieferverzögerung/ Nein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1642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AP3 – Versuchsdurchführung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4344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3083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6752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AP8 – Dokumentation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6944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2007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6E31F7E-C2D7-7EDB-BAF1-AB2C2B079E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de-DE" sz="2000" dirty="0">
                <a:solidFill>
                  <a:srgbClr val="0066B3"/>
                </a:solidFill>
                <a:highlight>
                  <a:srgbClr val="FFFF00"/>
                </a:highlight>
                <a:latin typeface="Arial" charset="0"/>
                <a:cs typeface="Arial" charset="0"/>
              </a:rPr>
              <a:t>4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highlight>
                  <a:srgbClr val="FFFF00"/>
                </a:highlight>
                <a:uLnTx/>
                <a:uFillTx/>
                <a:latin typeface="Arial" charset="0"/>
                <a:ea typeface="+mn-ea"/>
                <a:cs typeface="Arial" charset="0"/>
              </a:rPr>
              <a:t>. Neue Arbeiten und Ergebnisse (</a:t>
            </a:r>
            <a:r>
              <a:rPr kumimoji="0" lang="de-DE" sz="2000" b="1" i="0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highlight>
                  <a:srgbClr val="FFFF00"/>
                </a:highlight>
                <a:uLnTx/>
                <a:uFillTx/>
                <a:latin typeface="Arial" charset="0"/>
                <a:ea typeface="+mn-ea"/>
                <a:cs typeface="Arial" charset="0"/>
              </a:rPr>
              <a:t>max. 2 Folien je AP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highlight>
                  <a:srgbClr val="FFFF00"/>
                </a:highlight>
                <a:uLnTx/>
                <a:uFillTx/>
                <a:latin typeface="Arial" charset="0"/>
                <a:ea typeface="+mn-ea"/>
                <a:cs typeface="Arial" charset="0"/>
              </a:rPr>
              <a:t>)  </a:t>
            </a:r>
          </a:p>
          <a:p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18F5BCB-FF79-DABE-64E8-DF8F15EAA7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0000" y="1151999"/>
            <a:ext cx="11473200" cy="4696709"/>
          </a:xfrm>
        </p:spPr>
        <p:txBody>
          <a:bodyPr/>
          <a:lstStyle/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Darstellen und erläutern der Arbeiten der unter 3) benannten Arbeitspakete in </a:t>
            </a:r>
            <a:r>
              <a:rPr kumimoji="0" lang="de-DE" sz="1600" b="0" i="1" u="sng" strike="noStrike" kern="1200" cap="none" spc="0" normalizeH="0" baseline="0" noProof="0" dirty="0" err="1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Bearbeitun</a:t>
            </a:r>
            <a:r>
              <a:rPr lang="de-DE" sz="1600" i="1" u="sng" dirty="0">
                <a:solidFill>
                  <a:srgbClr val="0066B3"/>
                </a:solidFill>
                <a:latin typeface="Arial"/>
                <a:cs typeface="+mn-cs"/>
              </a:rPr>
              <a:t>g </a:t>
            </a:r>
            <a:r>
              <a:rPr lang="de-DE" sz="1600" i="1" u="sng" dirty="0">
                <a:solidFill>
                  <a:srgbClr val="00B050"/>
                </a:solidFill>
                <a:latin typeface="Arial"/>
                <a:cs typeface="+mn-cs"/>
              </a:rPr>
              <a:t>(grün)</a:t>
            </a:r>
            <a: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1" u="sng" strike="noStrike" kern="1200" cap="none" spc="0" normalizeH="0" baseline="0" noProof="0" dirty="0">
              <a:ln>
                <a:noFill/>
              </a:ln>
              <a:solidFill>
                <a:srgbClr val="0066B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Welche </a:t>
            </a:r>
            <a: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+mn-cs"/>
              </a:rPr>
              <a:t>neuen Ergebnisse </a:t>
            </a:r>
            <a: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liegen seit der letzten Berichterstattung vor?</a:t>
            </a:r>
            <a:b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Zeigen Sie die durchgeführten Arbeiten auf und stellen Sie die </a:t>
            </a:r>
            <a: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+mn-cs"/>
              </a:rPr>
              <a:t>erzielten Ergebnisse </a:t>
            </a:r>
            <a: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vor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de-DE" sz="1600" b="0" i="1" u="sng" strike="noStrike" kern="1200" cap="none" spc="0" normalizeH="0" baseline="0" noProof="0" dirty="0">
              <a:ln>
                <a:noFill/>
              </a:ln>
              <a:solidFill>
                <a:srgbClr val="0066B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Sind oder wurden </a:t>
            </a:r>
            <a: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+mn-cs"/>
              </a:rPr>
              <a:t>Änderungen</a:t>
            </a:r>
            <a: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gegenüber dem ursprünglichen Arbeitsplan erforderlich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de-DE" sz="1600" i="1" u="sng" dirty="0">
              <a:solidFill>
                <a:srgbClr val="0066B3"/>
              </a:solidFill>
              <a:latin typeface="Arial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Werden die Arbeiten des </a:t>
            </a:r>
            <a: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+mn-cs"/>
              </a:rPr>
              <a:t>APs im geplanten Zeitfenster </a:t>
            </a:r>
            <a: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nach derzeitiger Einschätzung abgeschlossen</a:t>
            </a:r>
            <a:r>
              <a:rPr lang="de-DE" sz="1600" i="1" u="sng" dirty="0">
                <a:solidFill>
                  <a:srgbClr val="0066B3"/>
                </a:solidFill>
                <a:latin typeface="Arial"/>
                <a:cs typeface="+mn-cs"/>
              </a:rPr>
              <a:t>?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de-DE" sz="1600" b="0" i="1" u="sng" strike="noStrike" kern="1200" cap="none" spc="0" normalizeH="0" baseline="0" noProof="0" dirty="0">
              <a:ln>
                <a:noFill/>
              </a:ln>
              <a:solidFill>
                <a:srgbClr val="0066B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de-DE" sz="1600" b="1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Ergibt sich aus den durchgeführten Arbeiten im AP und den Ergebnissen </a:t>
            </a:r>
            <a:r>
              <a:rPr lang="de-DE" sz="1600" b="1" i="1" u="sng" dirty="0">
                <a:solidFill>
                  <a:srgbClr val="0066B3"/>
                </a:solidFill>
                <a:latin typeface="Arial"/>
                <a:cs typeface="+mn-cs"/>
              </a:rPr>
              <a:t>ein </a:t>
            </a:r>
            <a:r>
              <a:rPr lang="de-DE" sz="1600" b="1" i="1" u="sng" dirty="0">
                <a:solidFill>
                  <a:srgbClr val="0066B3"/>
                </a:solidFill>
                <a:highlight>
                  <a:srgbClr val="FFFF00"/>
                </a:highlight>
                <a:latin typeface="Arial"/>
                <a:cs typeface="+mn-cs"/>
              </a:rPr>
              <a:t>direkter Nutzen </a:t>
            </a:r>
            <a:r>
              <a:rPr lang="de-DE" sz="1600" b="1" i="1" u="sng" dirty="0">
                <a:solidFill>
                  <a:srgbClr val="0066B3"/>
                </a:solidFill>
                <a:latin typeface="Arial"/>
                <a:cs typeface="+mn-cs"/>
              </a:rPr>
              <a:t>für </a:t>
            </a:r>
            <a:r>
              <a:rPr lang="de-DE" sz="1600" b="1" i="1" u="sng" dirty="0" err="1">
                <a:solidFill>
                  <a:srgbClr val="0066B3"/>
                </a:solidFill>
                <a:latin typeface="Arial"/>
                <a:cs typeface="+mn-cs"/>
              </a:rPr>
              <a:t>kMUs</a:t>
            </a:r>
            <a:r>
              <a:rPr lang="de-DE" sz="1600" b="1" i="1" u="sng" dirty="0">
                <a:solidFill>
                  <a:srgbClr val="0066B3"/>
                </a:solidFill>
                <a:latin typeface="Arial"/>
                <a:cs typeface="+mn-cs"/>
              </a:rPr>
              <a:t>? </a:t>
            </a:r>
            <a:br>
              <a:rPr lang="de-DE" sz="1600" b="1" i="1" u="sng" dirty="0">
                <a:solidFill>
                  <a:srgbClr val="0066B3"/>
                </a:solidFill>
                <a:latin typeface="Arial"/>
                <a:cs typeface="+mn-cs"/>
              </a:rPr>
            </a:br>
            <a:r>
              <a:rPr lang="de-DE" sz="1600" b="1" i="1" u="sng" dirty="0">
                <a:solidFill>
                  <a:srgbClr val="0066B3"/>
                </a:solidFill>
                <a:latin typeface="Arial"/>
                <a:cs typeface="+mn-cs"/>
              </a:rPr>
              <a:t>Wenn ja, bitte benennen.</a:t>
            </a:r>
            <a:br>
              <a:rPr lang="de-DE" sz="1600" b="1" i="1" u="sng" dirty="0">
                <a:solidFill>
                  <a:srgbClr val="0066B3"/>
                </a:solidFill>
                <a:latin typeface="Arial"/>
                <a:cs typeface="+mn-cs"/>
              </a:rPr>
            </a:br>
            <a:br>
              <a:rPr lang="de-DE" sz="1600" b="1" i="1" u="sng" dirty="0">
                <a:solidFill>
                  <a:srgbClr val="0066B3"/>
                </a:solidFill>
                <a:latin typeface="Arial"/>
                <a:cs typeface="+mn-cs"/>
              </a:rPr>
            </a:br>
            <a:r>
              <a:rPr lang="de-DE" sz="1600" b="1" i="1" u="sng" dirty="0">
                <a:solidFill>
                  <a:srgbClr val="0066B3"/>
                </a:solidFill>
                <a:highlight>
                  <a:srgbClr val="FFFF00"/>
                </a:highlight>
                <a:latin typeface="Arial"/>
                <a:cs typeface="+mn-cs"/>
              </a:rPr>
              <a:t>Wenn nein, welche Ergebnisse sind dazu im Vorhaben noch erforderlich?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br>
              <a:rPr lang="de-DE" sz="1600" b="1" i="1" u="sng" dirty="0">
                <a:solidFill>
                  <a:srgbClr val="0066B3"/>
                </a:solidFill>
                <a:latin typeface="Arial"/>
                <a:cs typeface="+mn-cs"/>
              </a:rPr>
            </a:br>
            <a:endParaRPr lang="de-DE" sz="1600" b="1" i="1" u="sng" dirty="0">
              <a:solidFill>
                <a:srgbClr val="0066B3"/>
              </a:solidFill>
              <a:latin typeface="Arial"/>
              <a:cs typeface="+mn-cs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br>
              <a:rPr lang="de-DE" sz="1600" i="1" u="sng" dirty="0">
                <a:solidFill>
                  <a:srgbClr val="0066B3"/>
                </a:solidFill>
                <a:latin typeface="Arial"/>
                <a:cs typeface="+mn-cs"/>
              </a:rPr>
            </a:br>
            <a:r>
              <a:rPr lang="de-DE" sz="1600" i="1" u="sng" dirty="0">
                <a:solidFill>
                  <a:srgbClr val="0066B3"/>
                </a:solidFill>
                <a:latin typeface="Arial"/>
                <a:cs typeface="+mn-cs"/>
              </a:rPr>
              <a:t> </a:t>
            </a:r>
            <a: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de-DE" sz="1600" b="0" i="1" u="sng" strike="noStrike" kern="1200" cap="none" spc="0" normalizeH="0" baseline="0" noProof="0" dirty="0">
              <a:ln>
                <a:noFill/>
              </a:ln>
              <a:solidFill>
                <a:srgbClr val="0066B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0176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3FD455-1456-CB55-BFA1-2AF253EC3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432A6E7-7ED3-C131-AACC-92710E3444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5. Projektbegleitender Ausschuss</a:t>
            </a:r>
          </a:p>
          <a:p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A990965-D10B-F229-2B62-EAEC1A8C41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045" y="957643"/>
            <a:ext cx="11473200" cy="4696709"/>
          </a:xfrm>
        </p:spPr>
        <p:txBody>
          <a:bodyPr/>
          <a:lstStyle/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1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Stellen Sie die durchgeführten sowie bereits geplanten Sitzungen/ das </a:t>
            </a:r>
            <a:r>
              <a:rPr kumimoji="0" lang="de-DE" sz="1600" b="0" i="1" u="sng" strike="noStrike" kern="1200" cap="none" spc="0" normalizeH="0" baseline="0" noProof="0" dirty="0" err="1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Sitzungs</a:t>
            </a:r>
            <a:r>
              <a:rPr lang="de-DE" sz="1600" i="1" u="sng" dirty="0" err="1">
                <a:solidFill>
                  <a:srgbClr val="0066B3"/>
                </a:solidFill>
                <a:latin typeface="Arial"/>
                <a:cs typeface="+mn-cs"/>
              </a:rPr>
              <a:t>format</a:t>
            </a:r>
            <a:r>
              <a:rPr lang="de-DE" sz="1600" i="1" u="sng" dirty="0">
                <a:solidFill>
                  <a:srgbClr val="0066B3"/>
                </a:solidFill>
                <a:latin typeface="Arial"/>
                <a:cs typeface="+mn-cs"/>
              </a:rPr>
              <a:t>/ die Teilnahme</a:t>
            </a:r>
            <a: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des Projektbegleitenden </a:t>
            </a:r>
            <a:r>
              <a:rPr kumimoji="0" lang="de-DE" sz="1600" b="0" i="1" u="sng" strike="noStrike" kern="1200" cap="none" spc="0" normalizeH="0" baseline="0" noProof="0" dirty="0" err="1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Ausschusse</a:t>
            </a:r>
            <a:r>
              <a:rPr lang="de-DE" sz="1600" i="1" u="sng" dirty="0">
                <a:solidFill>
                  <a:srgbClr val="0066B3"/>
                </a:solidFill>
                <a:latin typeface="Arial"/>
                <a:cs typeface="+mn-cs"/>
              </a:rPr>
              <a:t>s dar:</a:t>
            </a:r>
            <a:endParaRPr kumimoji="0" lang="de-DE" sz="1600" b="0" i="1" u="sng" strike="noStrike" kern="1200" cap="none" spc="0" normalizeH="0" baseline="0" noProof="0" dirty="0">
              <a:ln>
                <a:noFill/>
              </a:ln>
              <a:solidFill>
                <a:srgbClr val="0066B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0C820665-9C57-0499-8D11-F1DDB3593B0F}"/>
              </a:ext>
            </a:extLst>
          </p:cNvPr>
          <p:cNvGraphicFramePr>
            <a:graphicFrameLocks noGrp="1"/>
          </p:cNvGraphicFramePr>
          <p:nvPr/>
        </p:nvGraphicFramePr>
        <p:xfrm>
          <a:off x="614045" y="1794294"/>
          <a:ext cx="8064127" cy="3601323"/>
        </p:xfrm>
        <a:graphic>
          <a:graphicData uri="http://schemas.openxmlformats.org/drawingml/2006/table">
            <a:tbl>
              <a:tblPr firstRow="1" bandRow="1"/>
              <a:tblGrid>
                <a:gridCol w="38617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6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52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12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12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8121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8121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0593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40372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de-DE" sz="1000" dirty="0"/>
                        <a:t>PA-Mitglied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de-DE" sz="1000" dirty="0"/>
                        <a:t>Mitglied im</a:t>
                      </a:r>
                      <a:r>
                        <a:rPr lang="de-DE" sz="1000" baseline="0" dirty="0"/>
                        <a:t> PA </a:t>
                      </a:r>
                      <a:br>
                        <a:rPr lang="de-DE" sz="1000" baseline="0" dirty="0"/>
                      </a:br>
                      <a:r>
                        <a:rPr lang="de-DE" sz="1000" baseline="0" dirty="0"/>
                        <a:t>(seit Antragstellung)</a:t>
                      </a:r>
                      <a:endParaRPr lang="de-DE" sz="1000" dirty="0"/>
                    </a:p>
                  </a:txBody>
                  <a:tcPr vert="vert27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de-DE" sz="1000" dirty="0"/>
                        <a:t>Mitglied im PA</a:t>
                      </a:r>
                    </a:p>
                    <a:p>
                      <a:r>
                        <a:rPr lang="de-DE" sz="1000" dirty="0"/>
                        <a:t>(Neues PA-Mitglied)</a:t>
                      </a:r>
                    </a:p>
                  </a:txBody>
                  <a:tcPr vert="vert27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de-DE" sz="1000" dirty="0"/>
                        <a:t>1. PA-Sitzung </a:t>
                      </a:r>
                    </a:p>
                    <a:p>
                      <a:r>
                        <a:rPr lang="de-DE" sz="1000" dirty="0"/>
                        <a:t>(Termin</a:t>
                      </a:r>
                      <a:r>
                        <a:rPr lang="de-DE" sz="1000" baseline="0" dirty="0"/>
                        <a:t>)</a:t>
                      </a:r>
                      <a:endParaRPr lang="de-DE" sz="1000" dirty="0"/>
                    </a:p>
                  </a:txBody>
                  <a:tcPr vert="vert27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de-DE" sz="1000" dirty="0"/>
                        <a:t>2. PA-Sitzung </a:t>
                      </a:r>
                    </a:p>
                    <a:p>
                      <a:r>
                        <a:rPr lang="de-DE" sz="1000" dirty="0"/>
                        <a:t>(Termin</a:t>
                      </a:r>
                      <a:r>
                        <a:rPr lang="de-DE" sz="1000" baseline="0" dirty="0"/>
                        <a:t>)</a:t>
                      </a:r>
                      <a:endParaRPr lang="de-DE" sz="1000" dirty="0"/>
                    </a:p>
                  </a:txBody>
                  <a:tcPr vert="vert27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de-DE" sz="1000" dirty="0"/>
                        <a:t>3. PA-Sitzung</a:t>
                      </a:r>
                    </a:p>
                    <a:p>
                      <a:r>
                        <a:rPr lang="de-DE" sz="1000" dirty="0"/>
                        <a:t>(Termin</a:t>
                      </a:r>
                      <a:r>
                        <a:rPr lang="de-DE" sz="1000" baseline="0" dirty="0"/>
                        <a:t>)</a:t>
                      </a:r>
                      <a:endParaRPr lang="de-DE" sz="1000" dirty="0"/>
                    </a:p>
                  </a:txBody>
                  <a:tcPr vert="vert27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de-DE" sz="1000" dirty="0"/>
                        <a:t>4. PA-Sitzung</a:t>
                      </a:r>
                    </a:p>
                    <a:p>
                      <a:r>
                        <a:rPr lang="de-DE" sz="1000" dirty="0"/>
                        <a:t>(Termin</a:t>
                      </a:r>
                      <a:r>
                        <a:rPr lang="de-DE" sz="1000" baseline="0" dirty="0"/>
                        <a:t>)</a:t>
                      </a:r>
                      <a:endParaRPr lang="de-DE" sz="1000" dirty="0"/>
                    </a:p>
                  </a:txBody>
                  <a:tcPr vert="vert27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de-DE" sz="1000" dirty="0"/>
                        <a:t>5. PA-Sitzung </a:t>
                      </a:r>
                    </a:p>
                    <a:p>
                      <a:r>
                        <a:rPr lang="de-DE" sz="1000" dirty="0"/>
                        <a:t>(Termin</a:t>
                      </a:r>
                      <a:r>
                        <a:rPr lang="de-DE" sz="1000" baseline="0" dirty="0"/>
                        <a:t>)</a:t>
                      </a:r>
                      <a:endParaRPr lang="de-DE" sz="1000" dirty="0"/>
                    </a:p>
                  </a:txBody>
                  <a:tcPr vert="vert27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7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7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7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7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7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7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7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7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de-DE" sz="1000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6504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B5AC2-B4EB-3745-DDD8-97E624215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F9CF616-6C7B-EE0B-6286-4641DE8F3A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highlight>
                  <a:srgbClr val="FFFF00"/>
                </a:highlight>
                <a:uLnTx/>
                <a:uFillTx/>
                <a:latin typeface="Arial" charset="0"/>
                <a:ea typeface="+mn-ea"/>
                <a:cs typeface="Arial" charset="0"/>
              </a:rPr>
              <a:t>6. Status der vorhabenbezogenen Aufwendungen der Wirtschaft (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66B3"/>
                </a:solidFill>
                <a:effectLst/>
                <a:highlight>
                  <a:srgbClr val="FFFF00"/>
                </a:highlight>
                <a:uLnTx/>
                <a:uFillTx/>
                <a:latin typeface="Arial" charset="0"/>
                <a:ea typeface="+mn-ea"/>
                <a:cs typeface="Arial" charset="0"/>
              </a:rPr>
              <a:t>vAW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highlight>
                  <a:srgbClr val="FFFF00"/>
                </a:highlight>
                <a:uLnTx/>
                <a:uFillTx/>
                <a:latin typeface="Arial" charset="0"/>
                <a:ea typeface="+mn-ea"/>
                <a:cs typeface="Arial" charset="0"/>
              </a:rPr>
              <a:t>)</a:t>
            </a:r>
          </a:p>
          <a:p>
            <a:endParaRPr lang="de-DE" dirty="0"/>
          </a:p>
        </p:txBody>
      </p:sp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868C5259-6359-FE97-55B6-2B5A2CB21199}"/>
              </a:ext>
            </a:extLst>
          </p:cNvPr>
          <p:cNvGraphicFramePr>
            <a:graphicFrameLocks noGrp="1"/>
          </p:cNvGraphicFramePr>
          <p:nvPr/>
        </p:nvGraphicFramePr>
        <p:xfrm>
          <a:off x="634519" y="1153028"/>
          <a:ext cx="10760975" cy="4438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0575">
                  <a:extLst>
                    <a:ext uri="{9D8B030D-6E8A-4147-A177-3AD203B41FA5}">
                      <a16:colId xmlns:a16="http://schemas.microsoft.com/office/drawing/2014/main" val="63167746"/>
                    </a:ext>
                  </a:extLst>
                </a:gridCol>
                <a:gridCol w="1823815">
                  <a:extLst>
                    <a:ext uri="{9D8B030D-6E8A-4147-A177-3AD203B41FA5}">
                      <a16:colId xmlns:a16="http://schemas.microsoft.com/office/drawing/2014/main" val="153745577"/>
                    </a:ext>
                  </a:extLst>
                </a:gridCol>
                <a:gridCol w="2152195">
                  <a:extLst>
                    <a:ext uri="{9D8B030D-6E8A-4147-A177-3AD203B41FA5}">
                      <a16:colId xmlns:a16="http://schemas.microsoft.com/office/drawing/2014/main" val="590659021"/>
                    </a:ext>
                  </a:extLst>
                </a:gridCol>
                <a:gridCol w="2152195">
                  <a:extLst>
                    <a:ext uri="{9D8B030D-6E8A-4147-A177-3AD203B41FA5}">
                      <a16:colId xmlns:a16="http://schemas.microsoft.com/office/drawing/2014/main" val="2768240459"/>
                    </a:ext>
                  </a:extLst>
                </a:gridCol>
                <a:gridCol w="2152195">
                  <a:extLst>
                    <a:ext uri="{9D8B030D-6E8A-4147-A177-3AD203B41FA5}">
                      <a16:colId xmlns:a16="http://schemas.microsoft.com/office/drawing/2014/main" val="1115975621"/>
                    </a:ext>
                  </a:extLst>
                </a:gridCol>
              </a:tblGrid>
              <a:tr h="322755">
                <a:tc>
                  <a:txBody>
                    <a:bodyPr/>
                    <a:lstStyle/>
                    <a:p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beantragte Mittel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bisher im Vorhaben bereitgestellte Mittel (AP)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Abweichung &gt;20% möglich?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Maßnahmen zur Zielerreichung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5480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Vorhabenbezogene Geldleistung GL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2000,00 €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1000 € (AP2)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Ja/ Nein </a:t>
                      </a:r>
                      <a:b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wenn Ja, bitte die Ursache benennen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0131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Vorhabenbezogene Sachleistung SL</a:t>
                      </a:r>
                    </a:p>
                    <a:p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283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Vorhabenbezogene Dienstleistung DL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0655945"/>
                  </a:ext>
                </a:extLst>
              </a:tr>
              <a:tr h="4832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Bereitstellung von Versuchs- anlagen und Geräten</a:t>
                      </a:r>
                    </a:p>
                    <a:p>
                      <a:pPr algn="l" fontAlgn="b">
                        <a:buNone/>
                      </a:pP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2181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Pauschale für Sitzungen des Projektbegleitenden Ausschusses</a:t>
                      </a:r>
                    </a:p>
                    <a:p>
                      <a:pPr algn="l" fontAlgn="b">
                        <a:buNone/>
                      </a:pP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20000,00 €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14500,00 € (alle)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04754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2166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C568A91-8346-F610-BF5A-7CCD2913A3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de-DE" sz="2000" dirty="0">
                <a:solidFill>
                  <a:srgbClr val="0066B3"/>
                </a:solidFill>
                <a:latin typeface="Arial" charset="0"/>
                <a:cs typeface="Arial" charset="0"/>
              </a:rPr>
              <a:t>7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. Weiterbearbeitung des Projektes</a:t>
            </a:r>
          </a:p>
          <a:p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6182501-20B6-E3E5-ADC0-C200896B4B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609600" marR="0" lvl="0" indent="-609600" algn="ctr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Hilfestellung, nachfolgenden Text</a:t>
            </a:r>
          </a:p>
          <a:p>
            <a:pPr marL="609600" marR="0" lvl="0" indent="-609600" algn="ctr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bitte nach Bedarf überschreiben / löschen! </a:t>
            </a:r>
          </a:p>
          <a:p>
            <a:pPr marL="609600" marR="0" lvl="0" indent="-6096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+mn-cs"/>
              </a:rPr>
              <a:t>Nächste Arbeitsschritte?</a:t>
            </a: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1" u="sng" strike="noStrike" kern="1200" cap="none" spc="0" normalizeH="0" baseline="0" noProof="0" dirty="0">
              <a:ln>
                <a:noFill/>
              </a:ln>
              <a:solidFill>
                <a:srgbClr val="0066B3"/>
              </a:solidFill>
              <a:effectLst/>
              <a:highlight>
                <a:srgbClr val="FFFF00"/>
              </a:highlight>
              <a:uLnTx/>
              <a:uFillTx/>
              <a:latin typeface="Arial"/>
              <a:ea typeface="+mn-ea"/>
              <a:cs typeface="+mn-cs"/>
            </a:endParaRP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1600" i="1" u="sng" dirty="0">
                <a:solidFill>
                  <a:srgbClr val="0066B3"/>
                </a:solidFill>
                <a:highlight>
                  <a:srgbClr val="FFFF00"/>
                </a:highlight>
                <a:latin typeface="Arial"/>
                <a:cs typeface="+mn-cs"/>
              </a:rPr>
              <a:t>Bewertung</a:t>
            </a:r>
            <a: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+mn-cs"/>
              </a:rPr>
              <a:t> der Zusammenarbeit mit dem Projektpaten sowie dem projektbegleitenden Ausschuss.</a:t>
            </a: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1" u="sng" strike="noStrike" kern="1200" cap="none" spc="0" normalizeH="0" baseline="0" noProof="0" dirty="0">
              <a:ln>
                <a:noFill/>
              </a:ln>
              <a:solidFill>
                <a:srgbClr val="0066B3"/>
              </a:solidFill>
              <a:effectLst/>
              <a:highlight>
                <a:srgbClr val="FFFF00"/>
              </a:highlight>
              <a:uLnTx/>
              <a:uFillTx/>
              <a:latin typeface="Arial"/>
              <a:ea typeface="+mn-ea"/>
              <a:cs typeface="+mn-cs"/>
            </a:endParaRP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1" u="sng" strike="noStrike" kern="1200" cap="none" spc="0" normalizeH="0" baseline="0" noProof="0" dirty="0">
                <a:ln>
                  <a:noFill/>
                </a:ln>
                <a:solidFill>
                  <a:srgbClr val="0066B3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+mn-cs"/>
              </a:rPr>
              <a:t>Ausblick auf die Zielerreichung des Projektes. </a:t>
            </a: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Arial"/>
              <a:ea typeface="+mn-ea"/>
              <a:cs typeface="+mn-cs"/>
            </a:endParaRPr>
          </a:p>
          <a:p>
            <a:pPr marL="609600" marR="0" lvl="0" indent="-6096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9698787"/>
      </p:ext>
    </p:extLst>
  </p:cSld>
  <p:clrMapOvr>
    <a:masterClrMapping/>
  </p:clrMapOvr>
</p:sld>
</file>

<file path=ppt/theme/theme1.xml><?xml version="1.0" encoding="utf-8"?>
<a:theme xmlns:a="http://schemas.openxmlformats.org/drawingml/2006/main" name="4_Inhaltsfolie mit DVS-Balken (neutral)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4_Inhaltsfolie mit DVS-Balken (neutral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defTabSz="360000">
          <a:defRPr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10.xml><?xml version="1.0" encoding="utf-8"?>
<a:theme xmlns:a="http://schemas.openxmlformats.org/drawingml/2006/main" name="7_Inhaltsfolie mit DVS-Balken (neutral)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4_Inhaltsfolie mit DVS-Balken (neutral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defTabSz="360000">
          <a:defRPr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11.xml><?xml version="1.0" encoding="utf-8"?>
<a:theme xmlns:a="http://schemas.openxmlformats.org/drawingml/2006/main" name="4_Titelfolie mit DVS-Balken (Kugelmotiv)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4_Titelfolie mit DVS-Balken (Kugelmotiv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Inhaltsfolie 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Verband 2018_16-9.pot [Kompatibilitätsmodus]" id="{EEBAADC7-3C30-4997-B20D-48D0F0E7ADF6}" vid="{B81B71D0-82CA-4175-93FE-005FE86F7F8C}"/>
    </a:ext>
  </a:extLst>
</a:theme>
</file>

<file path=ppt/theme/theme1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8_Inhaltsfolie mit DVS-Balken (neutral)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4_Inhaltsfolie mit DVS-Balken (neutral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defTabSz="360000">
          <a:defRPr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9_Inhaltsfolie mit DVS-Balken (neutral)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4_Inhaltsfolie mit DVS-Balken (neutral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defTabSz="360000">
          <a:defRPr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7_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Inhaltsfolie mit DVS-Balken (neutral)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4_Inhaltsfolie mit DVS-Balken (neutral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defTabSz="360000">
          <a:defRPr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Inhaltsfolie 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Verband 2018_4-3_1  -  Kompatibilitätsmodus" id="{6F7630A4-6F4C-4790-8449-56085DDCD775}" vid="{BB112AF1-F581-4D53-A1EC-47265E604FD6}"/>
    </a:ext>
  </a:extLst>
</a:theme>
</file>

<file path=ppt/theme/theme7.xml><?xml version="1.0" encoding="utf-8"?>
<a:theme xmlns:a="http://schemas.openxmlformats.org/drawingml/2006/main" name="5_Inhaltsfolie mit DVS-Balken (neutral)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4_Inhaltsfolie mit DVS-Balken (neutral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defTabSz="360000">
          <a:defRPr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8.xml><?xml version="1.0" encoding="utf-8"?>
<a:theme xmlns:a="http://schemas.openxmlformats.org/drawingml/2006/main" name="6_Inhaltsfolie mit DVS-Balken (neutral)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4_Inhaltsfolie mit DVS-Balken (neutral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defTabSz="360000">
          <a:defRPr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9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Präsentationsvorlage_Verband_ppt1997-2003</Template>
  <TotalTime>0</TotalTime>
  <Words>599</Words>
  <Application>Microsoft Office PowerPoint</Application>
  <PresentationFormat>Breitbild</PresentationFormat>
  <Paragraphs>111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12</vt:i4>
      </vt:variant>
      <vt:variant>
        <vt:lpstr>Folientitel</vt:lpstr>
      </vt:variant>
      <vt:variant>
        <vt:i4>8</vt:i4>
      </vt:variant>
    </vt:vector>
  </HeadingPairs>
  <TitlesOfParts>
    <vt:vector size="23" baseType="lpstr">
      <vt:lpstr>Arial</vt:lpstr>
      <vt:lpstr>Calibri</vt:lpstr>
      <vt:lpstr>Calibri Light</vt:lpstr>
      <vt:lpstr>4_Inhaltsfolie mit DVS-Balken (neutral)</vt:lpstr>
      <vt:lpstr>8_Inhaltsfolie mit DVS-Balken (neutral)</vt:lpstr>
      <vt:lpstr>9_Inhaltsfolie mit DVS-Balken (neutral)</vt:lpstr>
      <vt:lpstr>7_Benutzerdefiniertes Design</vt:lpstr>
      <vt:lpstr>10_Inhaltsfolie mit DVS-Balken (neutral)</vt:lpstr>
      <vt:lpstr>Inhaltsfolie 3</vt:lpstr>
      <vt:lpstr>5_Inhaltsfolie mit DVS-Balken (neutral)</vt:lpstr>
      <vt:lpstr>6_Inhaltsfolie mit DVS-Balken (neutral)</vt:lpstr>
      <vt:lpstr>Benutzerdefiniertes Design</vt:lpstr>
      <vt:lpstr>7_Inhaltsfolie mit DVS-Balken (neutral)</vt:lpstr>
      <vt:lpstr>4_Titelfolie mit DVS-Balken (Kugelmotiv)</vt:lpstr>
      <vt:lpstr>Inhaltsfolie 4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.</dc:creator>
  <cp:lastModifiedBy>Jerzembeck, Jens</cp:lastModifiedBy>
  <cp:revision>735</cp:revision>
  <cp:lastPrinted>2024-02-26T16:14:04Z</cp:lastPrinted>
  <dcterms:created xsi:type="dcterms:W3CDTF">2013-05-20T13:17:58Z</dcterms:created>
  <dcterms:modified xsi:type="dcterms:W3CDTF">2026-08-05T12:39:17Z</dcterms:modified>
</cp:coreProperties>
</file>